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6" r:id="rId4"/>
    <p:sldId id="287" r:id="rId5"/>
    <p:sldId id="258" r:id="rId6"/>
    <p:sldId id="261" r:id="rId7"/>
    <p:sldId id="262" r:id="rId8"/>
    <p:sldId id="289" r:id="rId9"/>
    <p:sldId id="290" r:id="rId10"/>
    <p:sldId id="288" r:id="rId11"/>
    <p:sldId id="265" r:id="rId12"/>
    <p:sldId id="266" r:id="rId13"/>
    <p:sldId id="291" r:id="rId14"/>
    <p:sldId id="292" r:id="rId15"/>
    <p:sldId id="293" r:id="rId16"/>
    <p:sldId id="267" r:id="rId17"/>
    <p:sldId id="294" r:id="rId18"/>
    <p:sldId id="295" r:id="rId19"/>
    <p:sldId id="296" r:id="rId20"/>
    <p:sldId id="297" r:id="rId21"/>
    <p:sldId id="299" r:id="rId22"/>
    <p:sldId id="298" r:id="rId23"/>
    <p:sldId id="268" r:id="rId24"/>
    <p:sldId id="302" r:id="rId25"/>
    <p:sldId id="303" r:id="rId26"/>
    <p:sldId id="310" r:id="rId27"/>
    <p:sldId id="304" r:id="rId28"/>
    <p:sldId id="301" r:id="rId29"/>
    <p:sldId id="305" r:id="rId30"/>
    <p:sldId id="274" r:id="rId31"/>
    <p:sldId id="275" r:id="rId32"/>
    <p:sldId id="306" r:id="rId33"/>
    <p:sldId id="307" r:id="rId34"/>
    <p:sldId id="30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1" autoAdjust="0"/>
  </p:normalViewPr>
  <p:slideViewPr>
    <p:cSldViewPr>
      <p:cViewPr varScale="1">
        <p:scale>
          <a:sx n="95" d="100"/>
          <a:sy n="95" d="100"/>
        </p:scale>
        <p:origin x="-4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D69ED-7DF3-4070-A275-0325541DBDE4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F821A-FE8B-480E-A776-2C27C928468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F821A-FE8B-480E-A776-2C27C928468A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14D34-6DA3-4107-A8B2-68F7C0278C7C}" type="datetimeFigureOut">
              <a:rPr lang="pl-PL" smtClean="0"/>
              <a:pPr/>
              <a:t>2010-01-24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5A349-8AEA-4DEA-B0BC-BC74DFD2DC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l.wikipedia.org/w/index.php?title=Plik:Christiansborg_Castle,_with_embankment,_Copenhagen,_Denmark.jpg&amp;filetimestamp=20090713194204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6/6c/Kbh_Opernhaus_05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5/55/NSRW_Hans_Andersen.pn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7/7d/Hans_Christian_Andersen,_1863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hcandersen-homepage.dk/index/h.c.andersen-1847.jpg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edshoestheplay.files.wordpress.com/2009/07/hans-christian-andersen1.jpg" TargetMode="External"/><Relationship Id="rId2" Type="http://schemas.openxmlformats.org/officeDocument/2006/relationships/hyperlink" Target="http://www.google.pl/imgres?imgurl=http://redshoestheplay.files.wordpress.com/2009/07/hans-christian-andersen1.jpg&amp;imgrefurl=http://redshoestheplay.wordpress.com/&amp;h=240&amp;w=243&amp;sz=16&amp;tbnid=14DfxUBK7_Gm_M:&amp;tbnh=109&amp;tbnw=110&amp;prev=/images?q=hans+christian+andersen&amp;hl=pl&amp;usg=__hLB9ooBLuCTOKvZpVzZ46HhyYYk=&amp;ei=XU9cS6h3mLyMB679zaIC&amp;sa=X&amp;oi=image_result&amp;resnum=10&amp;ct=image&amp;ved=0CCQQ9QEwCQ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google.pl/imgres?imgurl=http://merlin.pl/Basnie-Andersen_Hans-Christian-Andersen,images_big,14,83-7278-138-9.jpg&amp;imgrefurl=http://merlin.pl/Basnie-Andersen_Hans-Christian-Andersen/browse/product/1,403203.html&amp;usg=__qdEsAfliUYsWe0oAaH4jkk3qbqE=&amp;h=410&amp;w=300&amp;sz=33&amp;hl=pl&amp;start=36&amp;um=1&amp;itbs=1&amp;tbnid=ZUzbJwVEW-3hwM:&amp;tbnh=125&amp;tbnw=91&amp;prev=/images?q=Andersen&amp;ndsp=18&amp;hl=pl&amp;rlz=1T4GFRE_plPL363&amp;sa=N&amp;start=18&amp;um=1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pl/imgres?imgurl=http://www.artsycraftsy.com/anderson/anderson_andersen_gerda_ravens.jpg&amp;imgrefurl=http://www.artsycraftsy.com/anderson/anderson_andersen_gerda_ravens.html&amp;usg=__o9NydfnJfGkqIolrPnbXqjn9stM=&amp;h=875&amp;w=600&amp;sz=475&amp;hl=pl&amp;start=49&amp;um=1&amp;itbs=1&amp;tbnid=IF-n80ogJqDqLM:&amp;tbnh=146&amp;tbnw=100&amp;prev=/images?q=Andersen&amp;ndsp=18&amp;hl=pl&amp;rlz=1T4GFRE_plPL363&amp;sa=N&amp;start=36&amp;um=1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upload.wikimedia.org/wikipedia/commons/9/98/HCAndersen.jpeg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pl/imgres?imgurl=http://i105.photobucket.com/albums/m228/cafenner/The%20Snow%20Queen/hca-belarus2005-Andersen-sheet.jpg&amp;imgrefurl=http://www.myspace.com/andersenspace&amp;usg=__4Pw1o7UTsqir9FpiBbwgMMv6VL8=&amp;h=301&amp;w=450&amp;sz=55&amp;hl=pl&amp;start=11&amp;um=1&amp;itbs=1&amp;tbnid=B4158r5Q4w4iIM:&amp;tbnh=85&amp;tbnw=127&amp;prev=/images?q=Andersen&amp;ndsp=18&amp;hl=pl&amp;rlz=1T4GFRE_plPL363&amp;sa=N&amp;um=1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upload.wikimedia.org/wikipedia/commons/a/ac/Hans_Christian_Andersen-Die_Prinzessin_und_der_Schweinehirt-Illustriert_von_Heinrich_Lefler-Wien,_1897.jpg" TargetMode="Externa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pl/imgres?imgurl=http://img1.fantasticfiction.co.uk/images/c0/c14.jpg&amp;imgrefurl=http://www.fantasticfiction.co.uk/a/hans-christian-andersen/complete-illustrated-stories-of-hans-christian-and.htm&amp;usg=__v5l38yYNg4iNgWY69y9fDRMqT14=&amp;h=424&amp;w=316&amp;sz=41&amp;hl=pl&amp;start=50&amp;um=1&amp;itbs=1&amp;tbnid=TzqUO1WJyu5FZM:&amp;tbnh=126&amp;tbnw=94&amp;prev=/images?q=Andersen&amp;ndsp=18&amp;hl=pl&amp;rlz=1T4GFRE_plPL363&amp;sa=N&amp;start=36&amp;um=1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12" Type="http://schemas.openxmlformats.org/officeDocument/2006/relationships/hyperlink" Target="http://images.google.pl/imgres?imgurl=http://www.hotmoviesale.com/dvds/17820/1/Hans-Christian-Andersen.jpg&amp;imgrefurl=http://www.hotmoviesale.com/p17820/Hans-Christian-Andersen.html&amp;usg=__1pWkVbia-p0TA6cq_tZvFQ9aVZc=&amp;h=348&amp;w=244&amp;sz=32&amp;hl=pl&amp;start=20&amp;um=1&amp;itbs=1&amp;tbnid=oE23jdX6J8Lk-M:&amp;tbnh=120&amp;tbnw=84&amp;prev=/images?q=hans+christian+andersen&amp;hl=pl&amp;rlz=1T4GFRE_plPL363&amp;sa=X&amp;um=1" TargetMode="External"/><Relationship Id="rId17" Type="http://schemas.openxmlformats.org/officeDocument/2006/relationships/image" Target="../media/image36.jpeg"/><Relationship Id="rId2" Type="http://schemas.openxmlformats.org/officeDocument/2006/relationships/hyperlink" Target="http://images.google.pl/imgres?imgurl=http://www.mediarodzina.com.pl/nowa/images/media/andersen_bajki.jpg&amp;imgrefurl=http://www.mediarodzina.com.pl/nowa/media/tresc.php?id=49&amp;usg=__ByjkKP85euBhK_O15OixUJ_izV4=&amp;h=1423&amp;w=1092&amp;sz=1197&amp;hl=pl&amp;start=45&amp;um=1&amp;itbs=1&amp;tbnid=F-BkCJBCUDiykM:&amp;tbnh=150&amp;tbnw=115&amp;prev=/images?q=Andersen&amp;ndsp=18&amp;hl=pl&amp;rlz=1T4GFRE_plPL363&amp;sa=N&amp;start=36&amp;um=1" TargetMode="External"/><Relationship Id="rId16" Type="http://schemas.openxmlformats.org/officeDocument/2006/relationships/hyperlink" Target="http://images.google.pl/imgres?imgurl=http://www.impawards.com/1994/posters/hans_christian_andersens_thumbelina.jpg&amp;imgrefurl=http://www.impawards.com/1994/hans_christian_andersens_thumbelina.html&amp;usg=__w298_63_90T5Y5_7iP6lsqO6NIs=&amp;h=755&amp;w=503&amp;sz=86&amp;hl=pl&amp;start=11&amp;um=1&amp;itbs=1&amp;tbnid=JLAqRo54RmrH5M:&amp;tbnh=142&amp;tbnw=95&amp;prev=/images?q=hans+christian+andersen&amp;hl=pl&amp;rlz=1T4GFRE_plPL363&amp;sa=X&amp;um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google.pl/imgres?imgurl=http://merlin.pl/Basnie_Hans-Christian-Andersen,images_big,28,83-7272-101-7.jpg&amp;imgrefurl=http://merlin.pl/Basnie_Hans-Christian-Andersen/browse/product/1,355358.html&amp;usg=__26v4FC3A3N0mj7zpwrsNtpJpLzA=&amp;h=410&amp;w=279&amp;sz=26&amp;hl=pl&amp;start=40&amp;um=1&amp;itbs=1&amp;tbnid=JloLJlqfQjg02M:&amp;tbnh=125&amp;tbnw=85&amp;prev=/images?q=Andersen&amp;ndsp=18&amp;hl=pl&amp;rlz=1T4GFRE_plPL363&amp;sa=N&amp;start=36&amp;um=1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5" Type="http://schemas.openxmlformats.org/officeDocument/2006/relationships/image" Target="../media/image35.jpeg"/><Relationship Id="rId10" Type="http://schemas.openxmlformats.org/officeDocument/2006/relationships/hyperlink" Target="http://images.google.pl/imgres?imgurl=http://www.clown-ministry.com/images/hans-christian-andersen-danny-kaye.jpg&amp;imgrefurl=http://www.clown-ministry.com/index_1.php/articles/hans_christian_andersen_danny_kaye_movie_review/&amp;usg=__v4_WYjRNo2mh5yH-MuEIldcuEOo=&amp;h=478&amp;w=350&amp;sz=27&amp;hl=pl&amp;start=18&amp;um=1&amp;itbs=1&amp;tbnid=qGLxN2xfRclxwM:&amp;tbnh=129&amp;tbnw=94&amp;prev=/images?q=hans+christian+andersen&amp;hl=pl&amp;rlz=1T4GFRE_plPL363&amp;sa=X&amp;um=1" TargetMode="External"/><Relationship Id="rId4" Type="http://schemas.openxmlformats.org/officeDocument/2006/relationships/hyperlink" Target="http://images.google.pl/imgres?imgurl=http://www.ilustratorzy.art.pl/bog-ilu_files/andersen4.jpg&amp;imgrefurl=http://www.ilustratorzy.art.pl/bog-ilu.html&amp;usg=__s1Z31zbV-Ae7wAK7IguJ73KGL38=&amp;h=500&amp;w=349&amp;sz=78&amp;hl=pl&amp;start=41&amp;um=1&amp;itbs=1&amp;tbnid=mfhrlQxY2SsmHM:&amp;tbnh=130&amp;tbnw=91&amp;prev=/images?q=Andersen&amp;ndsp=18&amp;hl=pl&amp;rlz=1T4GFRE_plPL363&amp;sa=N&amp;start=36&amp;um=1" TargetMode="External"/><Relationship Id="rId9" Type="http://schemas.openxmlformats.org/officeDocument/2006/relationships/image" Target="../media/image32.jpeg"/><Relationship Id="rId14" Type="http://schemas.openxmlformats.org/officeDocument/2006/relationships/hyperlink" Target="http://images.google.pl/imgres?imgurl=http://liabelle.files.wordpress.com/2008/12/tales-hans-christian-andersen.jpg&amp;imgrefurl=http://liabelle.wordpress.com/2009/11/13/andersen-fairly-tales-and-stories/&amp;usg=__zelbhninkErMXvx92i5suq-4HPY=&amp;h=648&amp;w=459&amp;sz=89&amp;hl=pl&amp;start=17&amp;um=1&amp;itbs=1&amp;tbnid=IoMLzowtUUv1KM:&amp;tbnh=137&amp;tbnw=97&amp;prev=/images?q=hans+christian+andersen&amp;hl=pl&amp;rlz=1T4GFRE_plPL363&amp;sa=X&amp;um=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7/73/H._C._Andersen_grave_2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ages.google.pl/imgres?imgurl=http://www.nybeyondsight.org/img/portspics/hans-christian.jpg&amp;imgrefurl=http://www.nybeyondsight.org/hans-christian.shtml&amp;usg=__XVOmbl0H3DKifuzdo5caNFuMp5k=&amp;h=365&amp;w=370&amp;sz=66&amp;hl=pl&amp;start=51&amp;um=1&amp;itbs=1&amp;tbnid=walv5le0jSh10M:&amp;tbnh=120&amp;tbnw=122&amp;prev=/images?q=Andersen&amp;ndsp=18&amp;hl=pl&amp;rlz=1T4GFRE_plPL363&amp;sa=N&amp;start=36&amp;um=1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://images.google.pl/imgres?imgurl=http://i1.trekearth.com/photos/2740/hc_andersen.jpg&amp;imgrefurl=http://www.trekearth.com/gallery/Europe/Denmark/East/Fyn/Odense/photo113982.htm&amp;usg=__eQ1G6bk4ijsSESlIZfyn1tb8nLI=&amp;h=750&amp;w=594&amp;sz=141&amp;hl=pl&amp;start=57&amp;um=1&amp;itbs=1&amp;tbnid=Lk-9_lPQVpSX5M:&amp;tbnh=141&amp;tbnw=112&amp;prev=/images?q=hans+christian+andersen&amp;ndsp=20&amp;hl=pl&amp;rlz=1T4GFRE_plPL363&amp;sa=N&amp;start=40&amp;um=1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commons.wikimedia.org/wiki/File:Constantin_Hansen_1836_-_HC_Andersen.jpg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l.wikipedia.org/w/index.php?title=Plik:Sankt_Knuds_Kirke_Odense.jpg&amp;filetimestamp=20050710173247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l.wikipedia.org/w/index.php?title=Plik:HansChristianAndersen_House.jpg&amp;filetimestamp=200506282252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hyperlink" Target="http://pl.wikipedia.org/w/index.php?title=Plik:Denmark-odense-hans_christian_andersen-childhood_home.jpg&amp;filetimestamp=2008031615460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9/99/HC_Andersen_i_Nyhavn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pl/imgres?imgurl=http://www.koszykowa.pl/biblioteka/images/stories/wystawa-andersen/andersen004.jpg&amp;imgrefurl=http://www.koszykowa.pl/biblioteka/content/view/34/202/&amp;usg=__r3JSA9_Z6CFUu6DSThf4rGHbalE=&amp;h=320&amp;w=286&amp;sz=24&amp;hl=pl&amp;start=16&amp;um=1&amp;itbs=1&amp;tbnid=aP2P90TljQcv6M:&amp;tbnh=118&amp;tbnw=105&amp;prev=/images?q=Andersen&amp;hl=pl&amp;rlz=1T4GFRE_plPL363&amp;sa=X&amp;um=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://commons.wikimedia.org/wiki/File:Mitrohin_Andersen_Flipperne1939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upload.wikimedia.org/wikipedia/commons/3/35/Der_standhafte_Zinnsoldat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Życie i twórczość Hansa Christiana Andersena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1805 - 1875</a:t>
            </a:r>
            <a:endParaRPr lang="pl-PL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Wyjazd do Kopenhagi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857752" y="4429132"/>
            <a:ext cx="3357586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latach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1820-1821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uczęszczał do szkoły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baletowej                          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Kopenhadze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Próbował także gry w teatrze, ale nie przyjęto go. Karierę rozpoczął jako śpiewak     z wysokim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sopranem,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ale utracił go po mutacji.</a:t>
            </a:r>
            <a:endParaRPr lang="pl-PL" dirty="0"/>
          </a:p>
        </p:txBody>
      </p:sp>
      <p:pic>
        <p:nvPicPr>
          <p:cNvPr id="1026" name="Picture 2" descr="http://upload.wikimedia.org/wikipedia/commons/thumb/c/c2/Christiansborg_Castle%2C_with_embankment%2C_Copenhagen%2C_Denmark.jpg/245px-Christiansborg_Castle%2C_with_embankment%2C_Copenhagen%2C_Denma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00438"/>
            <a:ext cx="3000396" cy="21676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Prostokąt 8"/>
          <p:cNvSpPr/>
          <p:nvPr/>
        </p:nvSpPr>
        <p:spPr>
          <a:xfrm>
            <a:off x="571472" y="5786454"/>
            <a:ext cx="38576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Widok centrum Kopenhagi, ok. 1890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Plik:Kbh Opernhaus 0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148" y="1643050"/>
            <a:ext cx="3602962" cy="2071702"/>
          </a:xfrm>
          <a:prstGeom prst="rect">
            <a:avLst/>
          </a:prstGeom>
          <a:noFill/>
        </p:spPr>
      </p:pic>
      <p:sp>
        <p:nvSpPr>
          <p:cNvPr id="12" name="pole tekstowe 11"/>
          <p:cNvSpPr txBox="1"/>
          <p:nvPr/>
        </p:nvSpPr>
        <p:spPr>
          <a:xfrm>
            <a:off x="5072066" y="3429000"/>
            <a:ext cx="35004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Gmach nowej Opery Królewskiej na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Holmen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w Kopenhadze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00034" y="1643050"/>
            <a:ext cx="3786214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śmierci ojca i powtórnym małżeństwie matki (z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Nielsem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Gunersenem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 Andersen wyjechał w wieku 14 lat we wrześniu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1819r.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Kopenhagi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zamiarem zostania aktorem.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4786314" y="1785926"/>
            <a:ext cx="3857652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 wszelką cenę starał się być jak najbliżej teatru, w którym zadebiutował jako autor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1829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sztuką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„Miłość na Wieży Mikołaja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 tego czasu pisał sporo sztuk teatralnych, które nie zawsze cieszyły się powodzeniem.     Ze względu na brak wykształcenia jego sztuki pełne były błędów ortograficznych, interpunkcyjnych         i stylistycznych. Krytycy od początku je odrzucali.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Edukacja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 flipH="1">
            <a:off x="714348" y="1785926"/>
            <a:ext cx="3571900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Dzięki wytrwałości dostał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1822 stypendium królewskie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które umożliwiło mu dalszą naukę            w szkole, a później studia. Pomógł mu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Jonas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Collins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który od początku wierzył w talent chłopca. Pewniejsza sytuacja materialna pozwoliła na kontynuowanie pracy twórczej i rozwijanie zainteresowań. Zwiedził niemal całą Europę. 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 rot="10800000" flipV="1">
            <a:off x="1428728" y="5232386"/>
            <a:ext cx="6715172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wieku 17 lat ciągle miał problemy z poprawnym pisaniem, a jego przysyłane do teatru próby dramatyczne, pełne błędów ortograficznych                 i zdradzające całkowitą ignorancję autora, kwitowano drwinami.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Młodość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42976" y="2136339"/>
            <a:ext cx="3857652" cy="34163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Ciekawość świata i ludzi, ale także nieustanny niepokój ducha, poczucie osamotnienia, kompleksy, skomplikowany charakter, nadmierna wrażliwość, egocentryzm uniemożliwiały mu znalezienie stałego miejsca i prowadzenie ustabilizowanego życia. Martwił się,   iż oszaleje, podobnie jak jego dziadek. Miewał stany depresyjne                                i melancholiczne, a pod koniec życia chorował na gruźlicę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1506" name="Picture 2" descr="File:NSRW Hans Anderse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3244" y="1928802"/>
            <a:ext cx="3309914" cy="40719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643570" y="5857892"/>
            <a:ext cx="27860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Portret H. CH. Andersena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Cierniowa droga sławy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500562" y="1643050"/>
            <a:ext cx="4214842" cy="424731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Odbywający jedną podróż po drugiej Andersen był XIX-wieczną gwiazdą. "Baśnie" przyniosły mu sławę w całej Europie, a on sam budził ciekawość, podziw i... zakłopotanie. W czasie odwiedzin u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Karola Dickensa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był tak skoncentrowany na sobie, że nie zauważył zniecierpliwienia gospodarza swym przedłużającym się w nieskończoność pobytem, co doprowadziło w końcu do zerwania przyjaźni. Po wyjeździe gościa gospodarz przyczepił do ściany ironiczną kartkę: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"Hans Andersen spał w tym pokoju przez pięć tygodni, co dla mojej rodziny było wiecznością</a:t>
            </a:r>
            <a:r>
              <a:rPr lang="pl-PL" i="1" dirty="0" smtClean="0"/>
              <a:t>".</a:t>
            </a:r>
            <a:endParaRPr lang="pl-PL" i="1" dirty="0"/>
          </a:p>
        </p:txBody>
      </p:sp>
      <p:pic>
        <p:nvPicPr>
          <p:cNvPr id="7" name="Picture 2" descr="File:Hans Christian Andersen, 186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00174"/>
            <a:ext cx="3501604" cy="4552913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1428728" y="5786454"/>
            <a:ext cx="292895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Spotkanie z czytelniczkami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Cierniowa droga sławy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00034" y="2000240"/>
            <a:ext cx="4500594" cy="39703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 osiągniętą przez siebie pozycję Andersen zapłacił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nieszczęśliwym w gruncie rzeczy życiem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Gnębiły go kompleksy dotyczące wyglądu, rozliczne manie i dziwactwa - bał się psów, w obawie przed włośnicą nigdy nie jadł wieprzowiny, a lękając się pogrzebania żywcem, zostawiał na stoliku nocnym kartkę: "Tylko się wydaje, że umarłem". Z natury był samotnikiem i oburzył się, gdy pod koniec życia ujrzał projekt swego pomnika                 w otoczeniu gromadki dzieci. Swą wyjątkową wyobraźnię zawdzięczał pochodzeniu, od którego musiał się odciąć po to, by móc ją zademonstrować.</a:t>
            </a:r>
            <a:endParaRPr lang="pl-PL" dirty="0"/>
          </a:p>
        </p:txBody>
      </p:sp>
      <p:pic>
        <p:nvPicPr>
          <p:cNvPr id="17410" name="Picture 2" descr="http://www.hcandersen-homepage.dk/index/index_1.jpg">
            <a:hlinkClick r:id="rId2" tooltip="H.C. Andersen 1847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071678"/>
            <a:ext cx="3351088" cy="38802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929322" y="5715016"/>
            <a:ext cx="22145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Portret bajkopisarza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00034" y="2500306"/>
            <a:ext cx="5357850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Poczucie wykorzenienia znalazło wyraz  w jego trybie życia. Przez całe życie mieszkał w hotelach i wynajmowanych mieszkaniach, a umarł w domu swych mieszczańskich przyjaciół. Nigdy nie założył rodziny ani nie był z nikim na stałe związany.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Sposób życia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AutoShape 2" descr="data:image/jpg;base64,/9j/4AAQSkZJRgABAQAAAQABAAD/2wBDAAkGBwgHBgkIBwgKCgkLDRYPDQwMDRsUFRAWIB0iIiAdHx8kKDQsJCYxJx8fLT0tMTU3Ojo6Iys/RD84QzQ5Ojf/2wBDAQoKCg0MDRoPDxo3JR8lNzc3Nzc3Nzc3Nzc3Nzc3Nzc3Nzc3Nzc3Nzc3Nzc3Nzc3Nzc3Nzc3Nzc3Nzc3Nzc3Nzf/wAARCABOAE4DASIAAhEBAxEB/8QAGwAAAgMBAQEAAAAAAAAAAAAABQYCBAcDAQj/xAA9EAACAQIEAwUFBAcJAAAAAAABAgMEEQAFEiEGMUETIlFhgQcycZGhFUKx0SU0cqLBwvAUFiNSU2KCs+H/xAAYAQEBAQEBAAAAAAAAAAAAAAADAgEEAP/EAB0RAAICAgMBAAAAAAAAAAAAAAABAhESIQMxQXH/2gAMAwEAAhEDEQA/AI51nmaR8R1tNT10scMcmlI1tYCw8sD34zqop+ykrahwDZnSxsfhbfFLimd4M4zl1PfM5VT4XwoEkePzxzw48tsdyrRpMfEVRLCZo84JRfeJcLp+IPLE4c7rZ4+0hzNpE5akcEYzIzEizqrj/cNx64auEoWWgkkbYSyd3foNsTPjxVmqVuhmTNMyLC9dMf8AliyuZV5H65N88UooiWFhi40IjFmKhj92+/ywRZ1SvzAn9cmt+1iTZjX6tqyW3xxwU93kb/DElXxxlmnj5nmXMVswB5DbF3iUSTcNQNJIzP26d7kfdfFKQc7DkMF82UT8NwlRa80ZNv2XxsXtGS6EbiWKOTiXM4pQdLShvDoD/HAGuyTRE00Eyso+7JsfQ9Tg/wAUKf701tvvFT9P/MLWdVGupEcUpKomlx90te/rh4ZXoOVHHKMsfMai26wrvI/gPD44eaaBEREiUKiiyjwGOGVLTy0ET0ioI2FyE6N1v54LU1MWta9sHyTbZcI0gfnVa+U5a88YHauRHG3RSevnYf142eBM3yCBRFNlpeolMaSTvEJpDI213Ym4VmBAA8r88deJsokrcknCqS0I7YG4AGkEsST006sIWX11cjRUKzDs5pom3VCwKnazNytbly2HhioRygTJ1I0ZZYJsxrIYaeeBIirosy2Oh11AH6jztiwImd7AWAxaraqhWStqampUSwxxtPqA16bHT7os29xcdQceZfUU2aZbDX0QcRvdWRx3kYHcH+uuAa9otMH1aGMbYK0zCo4eVW+5Oo+Qb88CnqI6ylFRAbqSwF/IkfwwR4cOvL6uN+SzRkeob8sauzz6Efip9HE0rDmfxDN+WFbNKbsKnUAdEg1KfxGGHix/09Kx/wBaVfk5/PFXRHWQdlNt1Vuqnxx0ReOw2rKGSZxNlEzFFE0T+/CxsG8DfocGJuOa0TxNQ0sMESKRJFJ/iiQk8ybAi3lgH9i17SaUhEm9lZWFj8zijIrRO8bizIxUi/Ig2OExhJ2RckH6viHOeIJRRz1ZSnkbeCFQiWv1tu1vMnx54KZHwU+a5KM2grhCBMyLH2ZZtQYKtiCOpuTyA3wucPyBM4ow9tDzIrHyLAHH0DBQ0tKopaKBI0DMzImwDWty6E6sHySw0iorLswnPQKfOJaeKeonMEYj7SdwzFrbgeAuSB138cWuHuJ58ngliiipuzdxJKxTvOoFtIsQB8efXAnNJ1+2auQkMP7Q+6m4I1HkcQyyrNJVpMoBIVkIbcEMpU32PRj8sLVx2Sns0PLH7PIaNZS+ooT32JPPz/rb4nBnhA9pDXg8g8X8+AZhZcmogFZCIhdWvfck3NwD9MFeASxXMy+/fi/nxydsbwROLwftqrNu6tXKt/M2OKNM9rb4McUqJK/O1HvRVXafWx+hwvxd0i5wy2iRgy2UCeMtyVgx9MJzMWZnPNiSfU4PxT9lDK9/djb8MBKeB537NNAa3J3C3+fXF8aq2RM5BtJBBIN+Ywy5RxznWX10E1TMauCOMQtDIdjGCbr8d+Z3x5laQ0cNzBFPJa8jMgdeYFtgSOnLFrMKfJ1p2qJKyn7Vhq0GRmdj42tc8zzGMlNN1R5RoUqp43qpmpVZYC7GNW5qtzpB9LYlCCzKOZJta3PEF0k7W59MWKdQaiNbXu6jlfqPI/gfgcK+ifTR52VKGCId3TEotYC23gAPwGCns/uEzLVy1RW/fwAq5FZE0EWCKAPKwwf4BC2zK173iv8Av44h/BD4rrJabinOIkChZJirXF7ggYDRzINiqhvO9vpuPrh+4g4IzDNM8rMwpamlSGdg6pIWv7o52GB49l+ZM4ZswpETyDEj6DHQqoNtiwKqPTpeNSh5gc7fgR8MVe0QyhXBdFPdKnS9vjY40Cj9maRMWlrBUkH3WBRb+m/1wVXg546cwrFlxTmFaK49dsTnFaNxbM8zWbL6domySXMIZiGWdpZgdQ2tYi3nf0wCe5JuSSepONGzD2bVlZMr001DRkCzLEXZW87EbH1xTX2WZqH72Y0dr+D/AJYSMo0Q7M9SNutxbrgvBSVtEFkq6J9DFdDyKV639L2+R8d8aNRcCVeX0+mlky+WpLAs9RGxFhuOW9728tsTrOD88r0US1mWxlZBJeKNxuL+JIxL5H4aoi3PMSAVPQXwz+zmTUc1J5KYR/2Y9k4DqXJ/SESnqBESL/PBHhzh1uG6arEtUKl6mRD3Y9IXSG8z/mwPwQ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350838"/>
            <a:ext cx="742950" cy="742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6388" name="Picture 4" descr="Zobacz obraz w pełnych rozmiarach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428868"/>
            <a:ext cx="2214578" cy="26990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472" y="1714488"/>
            <a:ext cx="2643206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Andersen, który w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1835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r. opublikował pierwszy tom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"Baśni"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nie był oczywiście pionierem tego gatunku. Na kilka lat przed jego urodzeniem Charles Perrault wydał swój zbiór we Francji, zaś niemieccy bracia Grimm zdobyli rozgłos, gdy Andersen był kilkuletnim chłopcem.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Baśnie Andersena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3786182" y="1720841"/>
            <a:ext cx="4857784" cy="40934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 jednak to on zrewolucjonizował ten gatunek literacki - jego poprzednicy zebrali    i spisali baśnie ludowe.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Andersen jako pierwszy wykorzystał w baśniach własne pomysły i użył do tego potocznego, pełnego humoru stylu. Ponadto wyposażył w myśli, uczucia i mowę zwierzęta, rośliny                         i zabawki - ołowiane żołnierzyki, porcelanowe pasterki i papierowe wycinanki, z których wykonywania zresztą sam słynął.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ten sposób odmienił oblicze literatury dziecięcej, do jego czasów zastygłej w moralistycznym skostnieniu.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t3.gstatic.com/images?q=tbn:ZUzbJwVEW-3hwM:http://merlin.pl/Basnie-Andersen_Hans-Christian-Andersen,images_big,14,83-7278-138-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5500702"/>
            <a:ext cx="866775" cy="11906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Twórczość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714348" y="2214554"/>
            <a:ext cx="5500710" cy="313932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Debiutował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1822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zbiorem utworów </a:t>
            </a:r>
            <a:r>
              <a:rPr lang="pl-P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Młodzieńcze próby</a:t>
            </a:r>
            <a:r>
              <a:rPr lang="pl-P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wydanych pod pseudonimem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William Christian Walter.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Wydał kilka tomów 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wiersz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wiele 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opowiadań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szkiców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powieści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sztuki teatralne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Także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dziennik swojego życia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 najbardziej znanych </a:t>
            </a:r>
            <a:r>
              <a:rPr lang="pl-PL" i="1" u="sng" dirty="0" smtClean="0">
                <a:latin typeface="Times New Roman" pitchFamily="18" charset="0"/>
                <a:cs typeface="Times New Roman" pitchFamily="18" charset="0"/>
              </a:rPr>
              <a:t>powieści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H. C. Andersena należą:</a:t>
            </a: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„Improwizator”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1835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wyd. pol.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1859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„OT”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1836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„Tylko grajek”</a:t>
            </a:r>
            <a:r>
              <a:rPr lang="pl-P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1837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Wszystkie te powieści zawierają elementy autobiograficzne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t3.gstatic.com/images?q=tbn:IF-n80ogJqDqLM:http://www.artsycraftsy.com/anderson/anderson_andersen_gerda_rav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714620"/>
            <a:ext cx="1500198" cy="214314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57224" y="1785926"/>
            <a:ext cx="3286148" cy="42473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Najbardziej znane baśnie </a:t>
            </a:r>
          </a:p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H. C. Andersena to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Brzydkie kaczątko</a:t>
            </a:r>
            <a:r>
              <a:rPr lang="pl-PL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Bzowa babuleńka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Calineczka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Choinka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Cień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Ojciec ma zawsze rację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 się zdarzyło ostowi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Czerwone trzewiczki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Dzbanek do herbaty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Dziewczynka z zapałkami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Dzielny ołowiany żołnierz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Dzikie łabędzie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Igła do cerowania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Twórczość - baśnie</a:t>
            </a:r>
            <a:endParaRPr lang="pl-PL" dirty="0"/>
          </a:p>
        </p:txBody>
      </p:sp>
      <p:pic>
        <p:nvPicPr>
          <p:cNvPr id="1026" name="Picture 2" descr="C:\Documents and Settings\admin\Moje dokumenty\Moje obrazy\Brzydkie kacząt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074009" cy="46808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786445" y="6072206"/>
            <a:ext cx="307183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Baśń p.t. „Brzydkie kaczątko”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Twórczość - baśnie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85786" y="1643050"/>
            <a:ext cx="3929090" cy="42473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Kalosze szczęścia</a:t>
            </a: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Kogut podwórzowy i kogucik na dachu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Królowa śniegu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Krzesiwo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Księżniczka na ziarnku grochu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Kwiaty małej Idy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Latający kufer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Mała Syrenka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Mały Klaus i duży Klaus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Nowe szaty cesarza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Ogrodnik i jaśniepaństwo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Ole Zmruż – oczko”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Opowieść o matce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Opowieść z wydm</a:t>
            </a:r>
          </a:p>
        </p:txBody>
      </p:sp>
      <p:pic>
        <p:nvPicPr>
          <p:cNvPr id="2050" name="Picture 2" descr="C:\Documents and Settings\admin\Moje dokumenty\Moje obrazy\742502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643050"/>
            <a:ext cx="3208464" cy="4857784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572132" y="6215082"/>
            <a:ext cx="328614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Baśń p.t. „Dziewczynka z zapałkami”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endParaRPr lang="pl-PL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pl-PL" dirty="0"/>
          </a:p>
          <a:p>
            <a:endParaRPr lang="pl-PL" dirty="0"/>
          </a:p>
        </p:txBody>
      </p:sp>
      <p:pic>
        <p:nvPicPr>
          <p:cNvPr id="1026" name="Picture 2" descr="Miniatura wersji z 12:02, 2 kwi 200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642918"/>
            <a:ext cx="3311959" cy="50528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00034" y="62150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(1805 – 1875)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71472" y="1785926"/>
            <a:ext cx="3286148" cy="36933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Ostatnia perła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Pasterka i kominiarczyk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Pewna wiadomość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Pięć ziarnek grochu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Słowik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Stara latarnia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Stokrotka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Szyjka od butelki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Śniegowy bałwan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Świniopas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Talizman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Towarzysz podróży</a:t>
            </a:r>
            <a:endParaRPr lang="pl-PL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Zupa z kołka od kiełbasy</a:t>
            </a:r>
            <a:endParaRPr lang="pl-PL" b="1" dirty="0">
              <a:solidFill>
                <a:srgbClr val="0000FF"/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Twórczość - baśnie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643050"/>
            <a:ext cx="465577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000628" y="5786454"/>
            <a:ext cx="285752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Baśń p.t. „Królowa Śniegu”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1.gstatic.com/images?q=tbn:B4158r5Q4w4iIM:http://i105.photobucket.com/albums/m228/cafenner/The%2520Snow%2520Queen/hca-belarus2005-Andersen-shee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6572296" cy="43509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Ilustracja do baśni „Królowa śniegu”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857752" y="6000768"/>
            <a:ext cx="27860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Baśń p.t. „Królowa Śniegu”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admin\Moje dokumenty\Moje obrazy\7435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5572164" cy="4500594"/>
          </a:xfrm>
          <a:prstGeom prst="rect">
            <a:avLst/>
          </a:prstGeom>
          <a:noFill/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Ilustracja do baśni p.t. 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Calineczka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072198" y="3429000"/>
            <a:ext cx="185738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Ilustracja Jana Marcina Szańca do baśni p.t. 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Calineczka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Plik:Hans Christian Andersen-Die Prinzessin und der Schweinehirt-Illustriert von Heinrich Lefler-Wien, 1897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715040" cy="45425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Ilustracja do baśni p.t. „Świniopas”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7003866" y="4485385"/>
            <a:ext cx="178297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Ilustracja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Heinricha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Leflera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1897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r. do baśni p.t. „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Świniopas”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t0.gstatic.com/images?q=tbn:F-BkCJBCUDiykM:http://www.mediarodzina.com.pl/nowa/images/media/andersen_baj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1862151" cy="2428892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mfhrlQxY2SsmHM:http://www.ilustratorzy.art.pl/bog-ilu_files/andersen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714884"/>
            <a:ext cx="1285884" cy="1836977"/>
          </a:xfrm>
          <a:prstGeom prst="rect">
            <a:avLst/>
          </a:prstGeom>
          <a:noFill/>
        </p:spPr>
      </p:pic>
      <p:pic>
        <p:nvPicPr>
          <p:cNvPr id="6152" name="Picture 8" descr="http://t3.gstatic.com/images?q=tbn:JloLJlqfQjg02M:http://merlin.pl/Basnie_Hans-Christian-Andersen,images_big,28,83-7272-101-7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1928802"/>
            <a:ext cx="1651646" cy="2428892"/>
          </a:xfrm>
          <a:prstGeom prst="rect">
            <a:avLst/>
          </a:prstGeom>
          <a:noFill/>
        </p:spPr>
      </p:pic>
      <p:pic>
        <p:nvPicPr>
          <p:cNvPr id="6154" name="Picture 10" descr="http://t0.gstatic.com/images?q=tbn:TzqUO1WJyu5FZM:http://img1.fantasticfiction.co.uk/images/c0/c1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4714884"/>
            <a:ext cx="1065900" cy="1428760"/>
          </a:xfrm>
          <a:prstGeom prst="rect">
            <a:avLst/>
          </a:prstGeom>
          <a:noFill/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Wydania książkowe bajkopisarza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t1.gstatic.com/images?q=tbn:qGLxN2xfRclxwM:http://www.clown-ministry.com/images/hans-christian-andersen-danny-kay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2000240"/>
            <a:ext cx="1821944" cy="2500330"/>
          </a:xfrm>
          <a:prstGeom prst="rect">
            <a:avLst/>
          </a:prstGeom>
          <a:noFill/>
        </p:spPr>
      </p:pic>
      <p:pic>
        <p:nvPicPr>
          <p:cNvPr id="9220" name="Picture 4" descr="http://t3.gstatic.com/images?q=tbn:oE23jdX6J8Lk-M:http://www.hotmoviesale.com/dvds/17820/1/Hans-Christian-Andersen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3438" y="2000240"/>
            <a:ext cx="1693079" cy="2418686"/>
          </a:xfrm>
          <a:prstGeom prst="rect">
            <a:avLst/>
          </a:prstGeom>
          <a:noFill/>
        </p:spPr>
      </p:pic>
      <p:pic>
        <p:nvPicPr>
          <p:cNvPr id="9222" name="Picture 6" descr="http://t3.gstatic.com/images?q=tbn:IoMLzowtUUv1KM:http://liabelle.files.wordpress.com/2008/12/tales-hans-christian-andersen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2910" y="4572008"/>
            <a:ext cx="1143008" cy="1614353"/>
          </a:xfrm>
          <a:prstGeom prst="rect">
            <a:avLst/>
          </a:prstGeom>
          <a:noFill/>
        </p:spPr>
      </p:pic>
      <p:pic>
        <p:nvPicPr>
          <p:cNvPr id="9224" name="Picture 8" descr="http://t2.gstatic.com/images?q=tbn:JLAqRo54RmrH5M:http://www.impawards.com/1994/posters/hans_christian_andersens_thumbelina.jp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52" y="4714884"/>
            <a:ext cx="1285884" cy="1922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Śmierć H.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Andersena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dud19.webd.pl/newfashion/foto/cm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2696765" cy="359568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File:H. C. Andersen grave 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857364"/>
            <a:ext cx="4929221" cy="34504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 rot="10800000" flipV="1">
            <a:off x="4286248" y="5712827"/>
            <a:ext cx="4572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Czwartego sierpnia 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1875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r.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Zmarł w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Rolighed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785918" y="5143512"/>
            <a:ext cx="400052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Grób H. CH.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Andersena w Kopenhadze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Wiersz p.t. „Grób Andersena”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714480" y="1928802"/>
            <a:ext cx="300039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Grób </a:t>
            </a: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Andersena</a:t>
            </a:r>
          </a:p>
          <a:p>
            <a:pPr algn="ctr"/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Spójrz! Nad grobem Andersena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dziki łabędź wolno leci,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a dziewczynka z zapałkami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przyszła lampkę mu zaświecić.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Spójrz! Tu wieczną wartę pełni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żołnierz- ołowiany zuch,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a Królowa Śniegu cicho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sypie z nieba biały puch.</a:t>
            </a:r>
            <a:r>
              <a:rPr lang="pl-PL" sz="1600" i="1" dirty="0" smtClean="0"/>
              <a:t/>
            </a:r>
            <a:br>
              <a:rPr lang="pl-PL" sz="1600" i="1" dirty="0" smtClean="0"/>
            </a:b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4714876" y="3857628"/>
            <a:ext cx="2857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Wiosną Bzowa Babuleńka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kwietny zapach tu rozsiewa,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pojawiają się stokrotki,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słowik pieśń niezwykłą śpiewa.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Pora wracać- zmrok zapada,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słońce powolutku gaśnie.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Śpi Andersen uśmiechnięty,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do snu go kołyszą baśnie.</a:t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1600" i="1" dirty="0" smtClean="0">
                <a:latin typeface="Times New Roman" pitchFamily="18" charset="0"/>
                <a:cs typeface="Times New Roman" pitchFamily="18" charset="0"/>
              </a:rPr>
              <a:t>Kalina Beluch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52434" y="6357958"/>
            <a:ext cx="3929090" cy="378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57958"/>
            <a:ext cx="3929090" cy="37885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200 rocznica urodzin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85852" y="2643182"/>
            <a:ext cx="6286544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roku 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2005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4 sierpnia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obchodziliśmy 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rocznicę urodzin bajkopisarza</a:t>
            </a:r>
            <a:endParaRPr lang="pl-PL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 descr="http://t3.gstatic.com/images?q=tbn:walv5le0jSh10M:http://www.nybeyondsight.org/img/portspics/hans-christia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2071702" cy="203774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Pamięć o Hansie Christianie Andersenie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t1.gstatic.com/images?q=tbn:Lk-9_lPQVpSX5M:http://i1.trekearth.com/photos/2740/hc_anders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5" y="1928801"/>
            <a:ext cx="1857389" cy="23383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1" name="pole tekstowe 10"/>
          <p:cNvSpPr txBox="1"/>
          <p:nvPr/>
        </p:nvSpPr>
        <p:spPr>
          <a:xfrm>
            <a:off x="500034" y="4500570"/>
            <a:ext cx="22860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Pomnik H.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Andersena w Odense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000364" y="4500570"/>
            <a:ext cx="264320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Pomnik  pisarza w Central Park w New York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8" descr="http://www.dud19.webd.pl/newfashion/foto/a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1785926"/>
            <a:ext cx="2786082" cy="37147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6" name="pole tekstowe 15"/>
          <p:cNvSpPr txBox="1"/>
          <p:nvPr/>
        </p:nvSpPr>
        <p:spPr>
          <a:xfrm>
            <a:off x="5643570" y="5715016"/>
            <a:ext cx="3357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Pomnik Andersena w Kopenhadze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Pamięć o Hansie Christianie Andersenie</a:t>
            </a:r>
            <a:endParaRPr lang="pl-PL" dirty="0"/>
          </a:p>
        </p:txBody>
      </p:sp>
      <p:pic>
        <p:nvPicPr>
          <p:cNvPr id="5122" name="Picture 2" descr="http://www.dud19.webd.pl/newfashion/foto/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785926"/>
            <a:ext cx="3648075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1285852" y="442913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928662" y="4929198"/>
            <a:ext cx="707236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Niewielka figura z brązu, wykonana w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1913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r. przez Edvarda Eriksena, na zlecenie Carla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Jacobsena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Siedzi na głazie wyłaniającym się z wody, tuż przy portowym nabrzeżu. Wzruszające ucieleśnienie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Andersenowskiej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baśni nieoczekiwanie stało się prawdziwym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symbolem Kopenhagi.</a:t>
            </a:r>
            <a:endParaRPr lang="pl-PL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786446" y="4357694"/>
            <a:ext cx="171451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Mała Syrenka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00034" y="62150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Hans Christian Andersen – duński pisarz i poeta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71472" y="2143116"/>
            <a:ext cx="4357718" cy="37856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Urodził się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2 kwietnia 1805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roku          w najbiedniejszej gminie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Danii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Odense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jako syn 27-letniego szewca Hansa Andersena i około 30-letniej, niepiśmiennej praczki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Anne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Marie         z domu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Andersdatter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dniu urodzenia został ochrzczony w domu,  ze względu na to, że w tamtych czasach wiele noworodków umierało zaraz po urodzeniu.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15 kwietnia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został ochrzczony w kościele św. Jana              w Odense.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 descr="Constantin Hansen 1836 - HC Anders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1" y="2061240"/>
            <a:ext cx="2928958" cy="394916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Odense-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4024314" cy="301823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 Andersena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Odensie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 rot="10800000" flipV="1">
            <a:off x="928662" y="4901598"/>
            <a:ext cx="3643338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Muzeum Andersena ostatnio wzbogaciło się o nową kolekcję oryginalnych manuskryptów, poematów i listów bajkopisarza, nie mówiąc o ogromnej ilości książek z pierwszymi publikacjami jego baśni.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Odense-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2781" y="1571612"/>
            <a:ext cx="3053975" cy="46434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Odense-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" name="Prostokąt 3"/>
          <p:cNvSpPr/>
          <p:nvPr/>
        </p:nvSpPr>
        <p:spPr>
          <a:xfrm>
            <a:off x="357158" y="4786321"/>
            <a:ext cx="392909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Ogromne zbiory, liczące ponad 600 pozycji zostały przekazane prze Duńską rodzinę, która przez pokolenia zbierała pamiątki po Andersenie. Do najciekawszych obiektów należy rękopis napisanej w 1845 roku baśni „Dzwoneczek”.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Muzeum</a:t>
            </a:r>
            <a:r>
              <a:rPr lang="pl-PL" dirty="0" smtClean="0"/>
              <a:t> w </a:t>
            </a:r>
            <a:r>
              <a:rPr lang="pl-PL" dirty="0" err="1" smtClean="0"/>
              <a:t>Odensie</a:t>
            </a:r>
            <a:endParaRPr lang="pl-PL" dirty="0"/>
          </a:p>
        </p:txBody>
      </p:sp>
      <p:pic>
        <p:nvPicPr>
          <p:cNvPr id="11268" name="Picture 4" descr="Odense-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14488"/>
            <a:ext cx="4000528" cy="300039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rostokąt 6"/>
          <p:cNvSpPr/>
          <p:nvPr/>
        </p:nvSpPr>
        <p:spPr>
          <a:xfrm rot="10800000" flipV="1">
            <a:off x="4786314" y="5054169"/>
            <a:ext cx="3571900" cy="954107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Stała ekspozycja złożona z książek, listów, wycinanek, rysunków i przedmiotów osobistych tego sławnego bajkopisarza, wspaniale ilustruje jego życie.</a:t>
            </a: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Teatr im. H. CH. Andersena w Lublinie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www.teatrandersena.pl/images/home_glow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357694"/>
            <a:ext cx="3143272" cy="229700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7108" name="Picture 4" descr="http://tnn.pl/uploaded/zdjecia/200712201550180.EH_n_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2355537" cy="2339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7110" name="Picture 6" descr="http://e-przewodniki.pl/obiekty_obrazy/4718/obraz_76215_5586_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71678"/>
            <a:ext cx="4598554" cy="3071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571472" y="5000636"/>
            <a:ext cx="414340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Teatr Lalki i Aktora im. H.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Andersena w Lublinie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 flipH="1">
            <a:off x="5643570" y="3786190"/>
            <a:ext cx="30718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Teatr im. H.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Andersena    w Lublinie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Specjalny Ośrodek Szkolno - Wychowawczy dla Dzieci Niesłyszących im. H. </a:t>
            </a:r>
            <a:r>
              <a:rPr lang="pl-PL" sz="27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sz="2700" b="1" dirty="0" smtClean="0">
                <a:latin typeface="Times New Roman" pitchFamily="18" charset="0"/>
                <a:cs typeface="Times New Roman" pitchFamily="18" charset="0"/>
              </a:rPr>
              <a:t>. Andersena w Szczecinie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soswszczecin.edupage.org/photos/icons/img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71612"/>
            <a:ext cx="3186558" cy="4357686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 rot="10800000" flipV="1">
            <a:off x="4286246" y="5857892"/>
            <a:ext cx="385765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Szkolne muzeum H.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Andersena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8596" y="2101891"/>
            <a:ext cx="3214710" cy="347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Od wielu lat istnieje na Pomorzu Ośrodek dla Dzieci Niesłyszących, a od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1993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nosi imię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H.CH Andersena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Według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historycznych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prze-kazów</a:t>
            </a:r>
            <a:r>
              <a:rPr lang="pl-PL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wielki bajkopisarz     w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sierpniu 1844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roku przy-jechał z Berlina do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Szczecina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i wsiadł na statek płynący do Kopenhagi, więc 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prawdopo-dobnie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był tu przed laty.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Życie i twórczość Hansa Christiana Andersena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1805 - 1875</a:t>
            </a:r>
            <a:endParaRPr lang="pl-PL" sz="3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4929190" y="6072206"/>
            <a:ext cx="259077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Opracowała</a:t>
            </a:r>
            <a:r>
              <a:rPr lang="pl-PL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Dorota Gasik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Odense - miejsce urodzenia Andersena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upload.wikimedia.org/wikipedia/commons/thumb/d/db/Sankt_Knuds_Kirke_Odense.jpg/200px-Sankt_Knuds_Kirke_Oden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1714512" cy="255462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6086" name="Picture 6" descr="Odense-0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3500462" cy="26253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46090" name="Picture 10" descr="Odense-0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928802"/>
            <a:ext cx="2357454" cy="3143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4929190" y="4929198"/>
            <a:ext cx="350046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Katedra św. </a:t>
            </a:r>
            <a:r>
              <a:rPr lang="pl-PL" b="1" dirty="0" err="1" smtClean="0">
                <a:latin typeface="Times New Roman" pitchFamily="18" charset="0"/>
                <a:cs typeface="Times New Roman" pitchFamily="18" charset="0"/>
              </a:rPr>
              <a:t>Kanuta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w Odense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Odense-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500570"/>
            <a:ext cx="3429024" cy="20002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pole tekstowe 11"/>
          <p:cNvSpPr txBox="1"/>
          <p:nvPr/>
        </p:nvSpPr>
        <p:spPr>
          <a:xfrm>
            <a:off x="1500166" y="4214818"/>
            <a:ext cx="250033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Dania. Gmina Odense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6357958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 rot="10800000" flipV="1">
            <a:off x="4571999" y="5718750"/>
            <a:ext cx="400052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Odense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– trzecie pod względem wielkości miasto </a:t>
            </a: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Danii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położone na </a:t>
            </a: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Fionii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, u ujścia do zatoki </a:t>
            </a:r>
            <a:r>
              <a:rPr lang="pl-PL" sz="1600" b="1" i="1" dirty="0" smtClean="0">
                <a:latin typeface="Times New Roman" pitchFamily="18" charset="0"/>
                <a:cs typeface="Times New Roman" pitchFamily="18" charset="0"/>
              </a:rPr>
              <a:t>Odense </a:t>
            </a:r>
            <a:r>
              <a:rPr lang="pl-PL" sz="1600" b="1" i="1" dirty="0" err="1" smtClean="0">
                <a:latin typeface="Times New Roman" pitchFamily="18" charset="0"/>
                <a:cs typeface="Times New Roman" pitchFamily="18" charset="0"/>
              </a:rPr>
              <a:t>Fjord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00034" y="62150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3191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Dom Andersena w Odense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upload.wikimedia.org/wikipedia/commons/thumb/6/67/HansChristianAndersen_House.jpg/180px-HansChristianAndersen_Hou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00240"/>
            <a:ext cx="3929090" cy="29468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Prostokąt 4"/>
          <p:cNvSpPr/>
          <p:nvPr/>
        </p:nvSpPr>
        <p:spPr>
          <a:xfrm>
            <a:off x="3071802" y="5286388"/>
            <a:ext cx="2857520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Dom Andersena w Odense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4" descr="Denmark-odense-hans christian andersen-childhood hom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000240"/>
            <a:ext cx="4402418" cy="29289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Odense-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857364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5604" name="Picture 4" descr="Odense-0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57364"/>
            <a:ext cx="3810000" cy="2857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Odense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857224" y="4572008"/>
            <a:ext cx="34290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To jest domek w którym urodził się Jan Christian Andersen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5214942" y="4572008"/>
            <a:ext cx="31432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Jedna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 ulic w Odense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Rodzice H.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 Andersena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596" y="2000241"/>
            <a:ext cx="3714776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Ojciec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bajkopisarza,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Hans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był szewcem, natomiast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matka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Anne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Marie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 domu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Andersdatter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niepiśmienną praczką. </a:t>
            </a:r>
          </a:p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Ojciec umarł z powodu komplikacji zdrowotnych po udziale w wojnie napoleońskiej, matka z powodu alkoholizmu.</a:t>
            </a:r>
          </a:p>
          <a:p>
            <a:r>
              <a:rPr lang="pl-PL" sz="2000" dirty="0" smtClean="0"/>
              <a:t>  </a:t>
            </a:r>
            <a:endParaRPr lang="pl-PL" sz="2000" dirty="0"/>
          </a:p>
        </p:txBody>
      </p:sp>
      <p:sp>
        <p:nvSpPr>
          <p:cNvPr id="7" name="Prostokąt 6"/>
          <p:cNvSpPr/>
          <p:nvPr/>
        </p:nvSpPr>
        <p:spPr>
          <a:xfrm>
            <a:off x="363526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l-PL" dirty="0"/>
          </a:p>
        </p:txBody>
      </p:sp>
      <p:pic>
        <p:nvPicPr>
          <p:cNvPr id="24578" name="Picture 2" descr="File:HC Andersen i Nyhav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714488"/>
            <a:ext cx="4484957" cy="407196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214942" y="5643578"/>
            <a:ext cx="328614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Hans Christian Andersen 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Dzieciństwo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286380" y="4500570"/>
            <a:ext cx="342902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Jako kilkunastoletni chłopiec kilkakrotnie próbował usamodzielnić się i podjąć pracę, m.in. w miejscowej fabryce sukna, a potem tytoniu, ale wyśmiewany   i bity przez innych robotników zawsze wracał do domu.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71472" y="1643050"/>
            <a:ext cx="35719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Lubił powtarzać opowieści babki     o jej rzekomo arystokratycznym pochodzeniu, a swych rodziców opromieniał światłem romantycznej legendy. W rzeczywistości Andersenowie stanowili typową ubogą duńską rodzinę, która od życia mogła oczekiwać jedynie tego, że będzie krótkie i ciężkie. </a:t>
            </a:r>
            <a:endParaRPr lang="pl-PL" dirty="0"/>
          </a:p>
        </p:txBody>
      </p:sp>
      <p:pic>
        <p:nvPicPr>
          <p:cNvPr id="2052" name="Picture 4" descr="http://t3.gstatic.com/images?q=tbn:aP2P90TljQcv6M:http://www.koszykowa.pl/biblioteka/images/stories/wystawa-andersen/andersen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2286016" cy="256904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9" name="pole tekstowe 8"/>
          <p:cNvSpPr txBox="1"/>
          <p:nvPr/>
        </p:nvSpPr>
        <p:spPr>
          <a:xfrm>
            <a:off x="6643702" y="2928934"/>
            <a:ext cx="207170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Ilustracja do baśni „Królowa Śniegu”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Mitrohin Andersen Flipperne1939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4500570"/>
            <a:ext cx="1243020" cy="171451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52434" y="6367482"/>
            <a:ext cx="3929090" cy="3693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Hans Christian </a:t>
            </a:r>
            <a:r>
              <a:rPr lang="pl-PL" dirty="0" smtClean="0">
                <a:solidFill>
                  <a:srgbClr val="0000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Times New Roman" pitchFamily="18" charset="0"/>
                <a:cs typeface="Times New Roman" pitchFamily="18" charset="0"/>
              </a:rPr>
              <a:t>Andersen</a:t>
            </a:r>
            <a:r>
              <a:rPr lang="pl-P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biografia</a:t>
            </a:r>
            <a:endParaRPr lang="pl-PL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Dzieciństwo - świat</a:t>
            </a:r>
            <a:r>
              <a:rPr lang="pl-PL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baśni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86314" y="2571744"/>
            <a:ext cx="3571900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krainę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baśni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pierwsza wprowadziła go babcia (ze strony ojca). Andersen bywał z nią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przytułku dla chorych, gdzie zajmowała się ogrodem, i gdzie później przebywał jego chory psychicznie dziadek. Kilka motywów z opowieści babki zostało później wykorzystanych przez Andersena w jego utworach.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ile:Der standhafte Zinnsold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000240"/>
            <a:ext cx="4191029" cy="31432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214282" y="5286388"/>
            <a:ext cx="428628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Ilustracja do baśni pt. „Dzielny ołowiany żołnierz”</a:t>
            </a: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1755</Words>
  <Application>Microsoft Office PowerPoint</Application>
  <PresentationFormat>Pokaz na ekranie (4:3)</PresentationFormat>
  <Paragraphs>180</Paragraphs>
  <Slides>34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Życie i twórczość Hansa Christiana Andersena</vt:lpstr>
      <vt:lpstr>Slajd 2</vt:lpstr>
      <vt:lpstr>Hans Christian Andersen – duński pisarz i poeta</vt:lpstr>
      <vt:lpstr>Odense - miejsce urodzenia Andersena</vt:lpstr>
      <vt:lpstr>Dom Andersena w Odense</vt:lpstr>
      <vt:lpstr>Odense</vt:lpstr>
      <vt:lpstr>Rodzice H. Ch. Andersena</vt:lpstr>
      <vt:lpstr>Dzieciństwo</vt:lpstr>
      <vt:lpstr>Dzieciństwo - świat baśni</vt:lpstr>
      <vt:lpstr>Wyjazd do Kopenhagi</vt:lpstr>
      <vt:lpstr>Edukacja</vt:lpstr>
      <vt:lpstr>Młodość</vt:lpstr>
      <vt:lpstr>Cierniowa droga sławy</vt:lpstr>
      <vt:lpstr>Cierniowa droga sławy</vt:lpstr>
      <vt:lpstr>Sposób życia</vt:lpstr>
      <vt:lpstr>Baśnie Andersena</vt:lpstr>
      <vt:lpstr>Twórczość</vt:lpstr>
      <vt:lpstr>Twórczość - baśnie</vt:lpstr>
      <vt:lpstr>Twórczość - baśnie</vt:lpstr>
      <vt:lpstr>Twórczość - baśnie</vt:lpstr>
      <vt:lpstr>Ilustracja do baśni „Królowa śniegu”</vt:lpstr>
      <vt:lpstr>Ilustracja do baśni p.t. „Calineczka”</vt:lpstr>
      <vt:lpstr>Ilustracja do baśni p.t. „Świniopas”</vt:lpstr>
      <vt:lpstr>Wydania książkowe bajkopisarza</vt:lpstr>
      <vt:lpstr>Śmierć H. Ch. Andersena</vt:lpstr>
      <vt:lpstr>Wiersz p.t. „Grób Andersena”</vt:lpstr>
      <vt:lpstr>200 rocznica urodzin </vt:lpstr>
      <vt:lpstr>Pamięć o Hansie Christianie Andersenie</vt:lpstr>
      <vt:lpstr>Pamięć o Hansie Christianie Andersenie</vt:lpstr>
      <vt:lpstr>Muzeum Andersena w Odensie</vt:lpstr>
      <vt:lpstr>Muzeum w Odensie</vt:lpstr>
      <vt:lpstr>Teatr im. H. CH. Andersena w Lublinie</vt:lpstr>
      <vt:lpstr> Specjalny Ośrodek Szkolno - Wychowawczy dla Dzieci Niesłyszących im. H. Ch. Andersena w Szczecinie </vt:lpstr>
      <vt:lpstr>Życie i twórczość Hansa Christiana Andersena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Życie i twórczość Hansa Christiana Andersena</dc:title>
  <dc:creator>user</dc:creator>
  <cp:lastModifiedBy>user</cp:lastModifiedBy>
  <cp:revision>65</cp:revision>
  <dcterms:created xsi:type="dcterms:W3CDTF">2010-01-24T09:13:31Z</dcterms:created>
  <dcterms:modified xsi:type="dcterms:W3CDTF">2010-01-24T20:16:47Z</dcterms:modified>
</cp:coreProperties>
</file>