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70" r:id="rId6"/>
    <p:sldId id="273" r:id="rId7"/>
    <p:sldId id="258" r:id="rId8"/>
    <p:sldId id="272" r:id="rId9"/>
    <p:sldId id="287" r:id="rId10"/>
    <p:sldId id="264" r:id="rId11"/>
    <p:sldId id="271" r:id="rId12"/>
    <p:sldId id="259" r:id="rId13"/>
    <p:sldId id="260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45" y="319405"/>
            <a:ext cx="11978640" cy="1386205"/>
          </a:xfrm>
        </p:spPr>
        <p:txBody>
          <a:bodyPr/>
          <a:lstStyle/>
          <a:p>
            <a:r>
              <a:rPr lang="pl-PL" altLang="en-US" b="1" dirty="0">
                <a:latin typeface="Broadway" panose="04040905080B02020502" charset="0"/>
                <a:cs typeface="Broadway" panose="04040905080B02020502" charset="0"/>
              </a:rPr>
              <a:t>Słowiński  Park Narodowy</a:t>
            </a:r>
            <a:endParaRPr lang="pl-PL" altLang="en-US" b="1" dirty="0">
              <a:latin typeface="Broadway" panose="04040905080B02020502" charset="0"/>
              <a:cs typeface="Broadway" panose="04040905080B0202050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22670"/>
            <a:ext cx="10481945" cy="488950"/>
          </a:xfrm>
        </p:spPr>
        <p:txBody>
          <a:bodyPr/>
          <a:lstStyle/>
          <a:p>
            <a:pPr algn="r"/>
            <a:r>
              <a:rPr lang="pl-PL" altLang="en-US" b="1">
                <a:ln>
                  <a:noFill/>
                </a:ln>
                <a:solidFill>
                  <a:schemeClr val="tx1"/>
                </a:solidFill>
              </a:rPr>
              <a:t>Prezentację wykonała: Zosia Modrzejewska 6d</a:t>
            </a:r>
            <a:endParaRPr lang="pl-PL" altLang="en-US" b="1">
              <a:ln>
                <a:noFill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0C9573">
                <a:alpha val="100000"/>
              </a:srgbClr>
            </a:gs>
            <a:gs pos="0">
              <a:srgbClr val="14CD68"/>
            </a:gs>
            <a:gs pos="100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l-PL" altLang="en-US"/>
              <a:t> </a:t>
            </a:r>
            <a:endParaRPr lang="pl-PL" alt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497840"/>
            <a:ext cx="5181600" cy="567944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pl-PL" altLang="en-US" sz="2500">
                <a:sym typeface="+mn-ea"/>
              </a:rPr>
              <a:t>W Parku żyją również owady na czele z rzadkimi motylami, chrząszczami i skoczogonkami, z płazów znajdziemy ropuchy i żaby, natomiast gady reprezentują jaszczurki, padalec i żmija zygzakowata. Z ssaków większych zobaczymy tutaj łosia, jelenia, sarnę, daniela i dzika, natomiast z małych lisa, gronostaja, jenota, borsuka, wydrę, piżmaka oraz bobra. Do osobliwości świata zwierzęcego należy zaliczyć pojawiające się tutaj od czasu do czasu foki i morświny.</a:t>
            </a:r>
            <a:endParaRPr lang="pl-PL" altLang="en-US" sz="2500">
              <a:solidFill>
                <a:schemeClr val="tx1"/>
              </a:solidFill>
            </a:endParaRPr>
          </a:p>
          <a:p>
            <a:endParaRPr lang="pl-PL" altLang="en-US" sz="2500"/>
          </a:p>
        </p:txBody>
      </p:sp>
      <p:pic>
        <p:nvPicPr>
          <p:cNvPr id="8" name="Symbol zastępczy zawartości 7" descr="Bez tytułu v1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479030" y="-74295"/>
            <a:ext cx="3662680" cy="2633345"/>
          </a:xfrm>
          <a:prstGeom prst="rect">
            <a:avLst/>
          </a:prstGeom>
        </p:spPr>
      </p:pic>
      <p:pic>
        <p:nvPicPr>
          <p:cNvPr id="9" name="Obraz 8" descr="Bez tytułu v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145" y="2262505"/>
            <a:ext cx="3416935" cy="2332990"/>
          </a:xfrm>
          <a:prstGeom prst="rect">
            <a:avLst/>
          </a:prstGeom>
        </p:spPr>
      </p:pic>
      <p:pic>
        <p:nvPicPr>
          <p:cNvPr id="10" name="Obraz 9" descr="Bez tytułu v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35" y="4595495"/>
            <a:ext cx="3709035" cy="22212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rgbClr val="007BD3"/>
            </a:gs>
            <a:gs pos="0">
              <a:srgbClr val="025FA3">
                <a:alpha val="100000"/>
              </a:srgbClr>
            </a:gs>
            <a:gs pos="100000">
              <a:srgbClr val="034373">
                <a:alpha val="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3160"/>
          </a:xfrm>
        </p:spPr>
        <p:txBody>
          <a:bodyPr/>
          <a:p>
            <a:pPr algn="ctr"/>
            <a:r>
              <a:rPr lang="pl-PL" altLang="en-US"/>
              <a:t>Atrakcje turystyczne</a:t>
            </a:r>
            <a:endParaRPr lang="pl-PL" alt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4190" y="1602740"/>
            <a:ext cx="5768340" cy="4919345"/>
          </a:xfrm>
        </p:spPr>
        <p:txBody>
          <a:bodyPr>
            <a:noAutofit/>
          </a:bodyPr>
          <a:p>
            <a:r>
              <a:rPr lang="pl-PL" altLang="en-US" sz="2000"/>
              <a:t>Wydmy ruchome z najwyższą – Łączką, 42 m n.p.m.; tempo przemieszczania od 3,5 do ok. 10 m/rok</a:t>
            </a:r>
            <a:endParaRPr lang="pl-PL" altLang="en-US" sz="2000"/>
          </a:p>
          <a:p>
            <a:r>
              <a:rPr lang="pl-PL" altLang="en-US" sz="2000"/>
              <a:t>Muzeum Przyrodnicze Słowińskiego Parku Narodowego w Smołdzinie</a:t>
            </a:r>
            <a:endParaRPr lang="pl-PL" altLang="en-US" sz="2000"/>
          </a:p>
          <a:p>
            <a:r>
              <a:rPr lang="pl-PL" altLang="en-US" sz="2000"/>
              <a:t>Muzeum Wsi Słowińskiej w Klukach</a:t>
            </a:r>
            <a:endParaRPr lang="pl-PL" altLang="en-US" sz="2000"/>
          </a:p>
          <a:p>
            <a:r>
              <a:rPr lang="pl-PL" altLang="en-US" sz="2000"/>
              <a:t>Latarnia morska Czołpino o wysokości 25 m i ścieżka przyrodnicza Latarnia</a:t>
            </a:r>
            <a:endParaRPr lang="pl-PL" altLang="en-US" sz="2000"/>
          </a:p>
          <a:p>
            <a:r>
              <a:rPr lang="pl-PL" altLang="en-US" sz="2000"/>
              <a:t>Wzgórze Rowokół o wysokości 115 m, najwyższe wzniesienie na Pobrzeżu Słowińskim, święta góra Kaszubów, z wieżą widokową i ścieżką przyrodniczą „Rowokół”. </a:t>
            </a:r>
            <a:endParaRPr lang="pl-PL" altLang="en-US" sz="2000"/>
          </a:p>
          <a:p>
            <a:r>
              <a:rPr lang="pl-PL" altLang="en-US" sz="2000"/>
              <a:t>Poligon niemiecki z czasów II wojny światowej na Mierzei Łebskiej w okolicach Rąbki</a:t>
            </a:r>
            <a:endParaRPr lang="pl-PL" altLang="en-US" sz="2000"/>
          </a:p>
        </p:txBody>
      </p:sp>
      <p:pic>
        <p:nvPicPr>
          <p:cNvPr id="7" name="Symbol zastępczy zawartości 6" descr="OIP.vL0zSvKtHXIw1K39-hTMvwHaE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509385" y="1683385"/>
            <a:ext cx="5516880" cy="38887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007BD3"/>
            </a:gs>
            <a:gs pos="35000">
              <a:srgbClr val="016DBB">
                <a:alpha val="100000"/>
              </a:srgbClr>
            </a:gs>
            <a:gs pos="54000">
              <a:srgbClr val="025FA3">
                <a:alpha val="100000"/>
              </a:srgbClr>
            </a:gs>
            <a:gs pos="9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l-PL" altLang="en-US"/>
              <a:t> </a:t>
            </a:r>
            <a:endParaRPr lang="pl-PL" altLang="en-US"/>
          </a:p>
        </p:txBody>
      </p:sp>
      <p:pic>
        <p:nvPicPr>
          <p:cNvPr id="5" name="Symbol zastępczy zawartości 4" descr="indeks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52095" y="1437005"/>
            <a:ext cx="5635625" cy="4308475"/>
          </a:xfrm>
          <a:prstGeom prst="rect">
            <a:avLst/>
          </a:prstGeom>
        </p:spPr>
      </p:pic>
      <p:pic>
        <p:nvPicPr>
          <p:cNvPr id="6" name="Symbol zastępczy zawartości 5" descr="OIP.JTQJwRFTNSf7RWoVqZeXtgHaE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0930" y="1437640"/>
            <a:ext cx="5603875" cy="43745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007BD3">
                <a:alpha val="73000"/>
              </a:srgbClr>
            </a:gs>
            <a:gs pos="31000">
              <a:srgbClr val="016DBB">
                <a:alpha val="93000"/>
              </a:srgbClr>
            </a:gs>
            <a:gs pos="54000">
              <a:srgbClr val="025FA3">
                <a:alpha val="93000"/>
              </a:srgbClr>
            </a:gs>
            <a:gs pos="84000">
              <a:srgbClr val="034373">
                <a:alpha val="9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53770"/>
            <a:ext cx="10515600" cy="2157095"/>
          </a:xfrm>
        </p:spPr>
        <p:txBody>
          <a:bodyPr>
            <a:normAutofit/>
          </a:bodyPr>
          <a:p>
            <a:pPr algn="ctr"/>
            <a:r>
              <a:rPr lang="pl-PL" altLang="en-US" sz="5335" b="1">
                <a:solidFill>
                  <a:schemeClr val="tx1"/>
                </a:solidFill>
              </a:rPr>
              <a:t>Dziękuję </a:t>
            </a:r>
            <a:br>
              <a:rPr lang="pl-PL" altLang="en-US" sz="5335" b="1">
                <a:solidFill>
                  <a:schemeClr val="tx1"/>
                </a:solidFill>
              </a:rPr>
            </a:br>
            <a:r>
              <a:rPr lang="pl-PL" altLang="en-US" sz="5335" b="1">
                <a:solidFill>
                  <a:schemeClr val="tx1"/>
                </a:solidFill>
              </a:rPr>
              <a:t>za uwagę</a:t>
            </a:r>
            <a:r>
              <a:rPr lang="pl-PL" altLang="en-US" sz="5335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</a:t>
            </a:r>
            <a:endParaRPr lang="pl-PL" altLang="en-US" sz="5335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0990" y="4464050"/>
            <a:ext cx="11052810" cy="173355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pl-PL" altLang="en-US"/>
              <a:t> </a:t>
            </a:r>
            <a:r>
              <a:rPr lang="pl-PL" altLang="en-US" sz="2000"/>
              <a:t>Informacje pochodzą ze stron :</a:t>
            </a:r>
            <a:endParaRPr lang="pl-PL" altLang="en-US" sz="2000"/>
          </a:p>
          <a:p>
            <a:pPr marL="0" indent="0">
              <a:buNone/>
            </a:pPr>
            <a:r>
              <a:rPr lang="pl-PL" altLang="en-US" sz="2000"/>
              <a:t>- </a:t>
            </a:r>
            <a:r>
              <a:rPr lang="pl-PL" altLang="en-US" sz="2000" i="1"/>
              <a:t>https://pl.wikipedia.org/wiki/S%C5%82owi%C5%84ski_Park_Narodowy</a:t>
            </a:r>
            <a:endParaRPr lang="pl-PL" altLang="en-US" sz="2000" i="1"/>
          </a:p>
          <a:p>
            <a:pPr marL="0" indent="0">
              <a:buNone/>
            </a:pPr>
            <a:r>
              <a:rPr lang="pl-PL" altLang="en-US" sz="2000" i="1"/>
              <a:t>- http://slowinski.parknarodowy.com</a:t>
            </a:r>
            <a:endParaRPr lang="pl-PL" altLang="en-US" sz="2000" i="1"/>
          </a:p>
          <a:p>
            <a:pPr marL="0" indent="0">
              <a:buNone/>
            </a:pPr>
            <a:endParaRPr lang="pl-PL" altLang="en-US" sz="2000"/>
          </a:p>
          <a:p>
            <a:pPr marL="0" indent="0">
              <a:buNone/>
            </a:pPr>
            <a:endParaRPr lang="pl-PL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">
              <a:srgbClr val="14CD68">
                <a:alpha val="25000"/>
              </a:srgbClr>
            </a:gs>
            <a:gs pos="88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l-PL" altLang="en-US">
                <a:latin typeface="+mj-ea"/>
                <a:cs typeface="+mj-ea"/>
              </a:rPr>
              <a:t>Słowiński Park Narodowy </a:t>
            </a:r>
            <a:endParaRPr lang="pl-PL" altLang="en-US">
              <a:latin typeface="+mj-ea"/>
              <a:cs typeface="+mj-ea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776345"/>
          </a:xfrm>
        </p:spPr>
        <p:txBody>
          <a:bodyPr>
            <a:normAutofit fontScale="90000"/>
          </a:bodyPr>
          <a:p>
            <a:endParaRPr lang="pl-PL" altLang="en-US"/>
          </a:p>
          <a:p>
            <a:pPr marL="0" indent="0">
              <a:buNone/>
            </a:pPr>
            <a:r>
              <a:rPr lang="pl-PL" altLang="en-US"/>
              <a:t>Został utworzony 1 stycznia 1967 i zajmuje powierzchnię 327,44 km².</a:t>
            </a:r>
            <a:endParaRPr lang="pl-PL" altLang="en-US"/>
          </a:p>
          <a:p>
            <a:pPr marL="0" indent="0">
              <a:buNone/>
            </a:pPr>
            <a:r>
              <a:rPr lang="pl-PL" altLang="en-US"/>
              <a:t>W 1977 został włączony przez UNESCO do sieci rezerwatów biosfery, a w 1995 wpisany na listę terenów chronionych konwencją ramsarską o obszarach wodno-błotnych o międzynarodowym znaczeniu przyrodniczym.</a:t>
            </a:r>
            <a:endParaRPr lang="pl-PL" altLang="en-US"/>
          </a:p>
          <a:p>
            <a:pPr marL="0" indent="0">
              <a:buNone/>
            </a:pPr>
            <a:endParaRPr lang="pl-PL" altLang="en-US"/>
          </a:p>
          <a:p>
            <a:pPr marL="0" indent="0">
              <a:buNone/>
            </a:pPr>
            <a:r>
              <a:rPr lang="pl-PL" altLang="en-US"/>
              <a:t>W 2004 r. został powiększony o 14 675 ha, w tym 11 000 ha wód Bałtyku, i od tej pory zajmuje powierzchnię 32 744,03 ha</a:t>
            </a:r>
            <a:endParaRPr lang="pl-PL" altLang="en-US"/>
          </a:p>
          <a:p>
            <a:pPr marL="0" indent="0">
              <a:buNone/>
            </a:pPr>
            <a:endParaRPr lang="pl-PL" altLang="en-US"/>
          </a:p>
        </p:txBody>
      </p:sp>
      <p:pic>
        <p:nvPicPr>
          <p:cNvPr id="4" name="Symbol zastępczy zawartości 3" descr="th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893935" y="232410"/>
            <a:ext cx="1776095" cy="1776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4000">
              <a:srgbClr val="14CD68">
                <a:alpha val="38000"/>
              </a:srgbClr>
            </a:gs>
            <a:gs pos="100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" name="Tytuł 9"/>
          <p:cNvSpPr>
            <a:spLocks noGrp="1"/>
          </p:cNvSpPr>
          <p:nvPr>
            <p:ph type="ctrTitle"/>
          </p:nvPr>
        </p:nvSpPr>
        <p:spPr>
          <a:xfrm>
            <a:off x="306705" y="403225"/>
            <a:ext cx="11344910" cy="2505710"/>
          </a:xfrm>
        </p:spPr>
        <p:txBody>
          <a:bodyPr>
            <a:normAutofit/>
          </a:bodyPr>
          <a:p>
            <a:r>
              <a:rPr lang="pl-PL" altLang="en-US" sz="2500">
                <a:latin typeface="+mn-lt"/>
                <a:cs typeface="+mn-lt"/>
                <a:sym typeface="+mn-ea"/>
              </a:rPr>
              <a:t>Jest położony w środkowej części polskiego wybrzeża, w województwie pomorskim. Obejmuje Mierzeję Łebską, Nizinę Gardeńsko-Łebską, fragmenty moreny czołowej z ostatniego zlodowacenia z najwyższą kulminacją 115 m n.p.m. na wzgórzu Rowokół oraz szereg jezior: Łebsko (7,1 tys. ha), Gardno (2,5 tys. ha), Jezioro Dołgie Wielkie (156 ha) i Dołgie Małe (6,2 ha).</a:t>
            </a:r>
            <a:br>
              <a:rPr lang="pl-PL" altLang="en-US" sz="1335"/>
            </a:br>
            <a:endParaRPr lang="pl-PL" altLang="en-US" sz="1335"/>
          </a:p>
        </p:txBody>
      </p:sp>
      <p:sp>
        <p:nvSpPr>
          <p:cNvPr id="11" name="Podtytuł 10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pl-PL" altLang="en-US"/>
          </a:p>
        </p:txBody>
      </p:sp>
      <p:pic>
        <p:nvPicPr>
          <p:cNvPr id="6" name="Obraz 5" descr="mapa_spn_0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3435" y="3234055"/>
            <a:ext cx="7620000" cy="314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4000">
              <a:srgbClr val="14CD68">
                <a:alpha val="38000"/>
              </a:srgbClr>
            </a:gs>
            <a:gs pos="100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1790" y="293370"/>
            <a:ext cx="11549380" cy="5709920"/>
          </a:xfrm>
        </p:spPr>
        <p:txBody>
          <a:bodyPr>
            <a:normAutofit fontScale="90000"/>
          </a:bodyPr>
          <a:p>
            <a:br>
              <a:rPr lang="pl-PL" altLang="en-US" sz="2780">
                <a:latin typeface="+mn-lt"/>
                <a:cs typeface="+mn-lt"/>
                <a:sym typeface="+mn-ea"/>
              </a:rPr>
            </a:br>
            <a:r>
              <a:rPr lang="pl-PL" altLang="en-US" sz="2780">
                <a:latin typeface="+mn-lt"/>
                <a:cs typeface="+mn-lt"/>
                <a:sym typeface="+mn-ea"/>
              </a:rPr>
              <a:t>Największą atrakcją Słowińskiego Parku Narodowego są </a:t>
            </a:r>
            <a:r>
              <a:rPr lang="pl-PL" altLang="en-US" sz="2780" b="1">
                <a:latin typeface="+mn-lt"/>
                <a:cs typeface="+mn-lt"/>
                <a:sym typeface="+mn-ea"/>
              </a:rPr>
              <a:t>wydmy</a:t>
            </a:r>
            <a:r>
              <a:rPr lang="pl-PL" altLang="en-US" sz="2780">
                <a:latin typeface="+mn-lt"/>
                <a:cs typeface="+mn-lt"/>
                <a:sym typeface="+mn-ea"/>
              </a:rPr>
              <a:t>. Piaszczyste połacie zajmują większą część Mierzei Gardneńsko-Łebskiej. Jest to największy obszar wędrującego piasku w Europie Środkowej. Wyrzucany przez morze piasek, schnie na plaży, a wiatr przenosi go w głąb lądu. </a:t>
            </a:r>
            <a:br>
              <a:rPr lang="pl-PL" altLang="en-US" sz="2780">
                <a:latin typeface="+mn-lt"/>
                <a:cs typeface="+mn-lt"/>
                <a:sym typeface="+mn-ea"/>
              </a:rPr>
            </a:br>
            <a:r>
              <a:rPr lang="pl-PL" altLang="en-US" sz="2780">
                <a:latin typeface="+mn-lt"/>
                <a:cs typeface="+mn-lt"/>
                <a:sym typeface="+mn-ea"/>
              </a:rPr>
              <a:t>Wydmy dzielimy na białe i szare. Białe – są młodsze i przez to mniej zarośnięte, szare są starsze i w dużej części zarośnięte przez roślinność. Największy obszar wydmy białej znajduje się na mierzei Łebskiej i jest to około 500 ha piasku i ciągle się powiększa kosztem północnego brzegu jeziora Łebsko. Najbardziej aktywne wydmy poruszają się rocznie z prędkością do 10 m rocznie.</a:t>
            </a:r>
            <a:br>
              <a:rPr lang="pl-PL" altLang="en-US" sz="2780">
                <a:latin typeface="+mn-lt"/>
                <a:cs typeface="+mn-lt"/>
              </a:rPr>
            </a:br>
            <a:br>
              <a:rPr lang="pl-PL" altLang="en-US" sz="2780">
                <a:latin typeface="+mn-lt"/>
                <a:cs typeface="+mn-lt"/>
              </a:rPr>
            </a:br>
            <a:r>
              <a:rPr lang="pl-PL" altLang="en-US" sz="2780">
                <a:latin typeface="+mn-lt"/>
                <a:cs typeface="+mn-lt"/>
                <a:sym typeface="+mn-ea"/>
              </a:rPr>
              <a:t>Ważne są także jeziora szczególnie Łebsko (trzecie co do wielkości jezioro w Polsce ) i Gardno (ósme miejsce w rankingu). Jeziora są płytkie, w dużej części zarośnięte trzcinami co zapewnia spokój licznym zwierzętom szczególnie ptakom.</a:t>
            </a:r>
            <a:br>
              <a:rPr lang="pl-PL" altLang="en-US"/>
            </a:br>
            <a:endParaRPr lang="pl-PL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0C9573">
                <a:alpha val="100000"/>
              </a:srgbClr>
            </a:gs>
            <a:gs pos="0">
              <a:srgbClr val="14CD68">
                <a:alpha val="38000"/>
              </a:srgbClr>
            </a:gs>
            <a:gs pos="100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Obraz 2" descr="220px-Ruchome_wydmy_-_Sowiski_Park_Narodowy_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230" y="645795"/>
            <a:ext cx="4140200" cy="3105785"/>
          </a:xfrm>
          <a:prstGeom prst="rect">
            <a:avLst/>
          </a:prstGeom>
        </p:spPr>
      </p:pic>
      <p:pic>
        <p:nvPicPr>
          <p:cNvPr id="4" name="Obraz 3" descr="slowinski-park-narodowy_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255905"/>
            <a:ext cx="4660900" cy="3495675"/>
          </a:xfrm>
          <a:prstGeom prst="rect">
            <a:avLst/>
          </a:prstGeom>
        </p:spPr>
      </p:pic>
      <p:pic>
        <p:nvPicPr>
          <p:cNvPr id="5" name="Obraz 4" descr="OIP.lN64lPM_uSOWxNgWjfLAfwHaE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095" y="3328670"/>
            <a:ext cx="4592955" cy="3071495"/>
          </a:xfrm>
          <a:prstGeom prst="rect">
            <a:avLst/>
          </a:prstGeom>
        </p:spPr>
      </p:pic>
      <p:pic>
        <p:nvPicPr>
          <p:cNvPr id="6" name="Obraz 5" descr="440px-Wydmy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840" y="3885565"/>
            <a:ext cx="3352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rgbClr val="0C9573">
                <a:alpha val="100000"/>
              </a:srgbClr>
            </a:gs>
            <a:gs pos="14000">
              <a:srgbClr val="14CD68">
                <a:alpha val="38000"/>
              </a:srgbClr>
            </a:gs>
            <a:gs pos="100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14960"/>
            <a:ext cx="6944995" cy="1023620"/>
          </a:xfrm>
        </p:spPr>
        <p:txBody>
          <a:bodyPr/>
          <a:p>
            <a:pPr algn="l"/>
            <a:r>
              <a:rPr lang="pl-PL" altLang="en-US" b="1">
                <a:solidFill>
                  <a:schemeClr val="tx1"/>
                </a:solidFill>
              </a:rPr>
              <a:t>Flora i Fauna</a:t>
            </a:r>
            <a:endParaRPr lang="pl-PL" altLang="en-US" b="1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338580"/>
            <a:ext cx="4493260" cy="51644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pl-PL" altLang="en-US" sz="2500">
                <a:solidFill>
                  <a:schemeClr val="tx1"/>
                </a:solidFill>
              </a:rPr>
              <a:t>Na terenie Parku występują zbiorowiska: wydmowe, torfowiskowe, łąkowe i leśne. Odnaleźć tu można naturalne ciągi sukcesyjne, od roślin pionierskich pojawiających się na plażach do typowych nadmorskich borów bażynowych. Występuje m.in. wydmuchrzyca piaskowa, a innymi gatunkami pionierskimi są rukwiel nadmorska i honkenia piaskowa. Spośród lasów parku 80% stanowią bory.</a:t>
            </a:r>
            <a:endParaRPr lang="pl-PL" altLang="en-US" sz="2500">
              <a:solidFill>
                <a:schemeClr val="tx1"/>
              </a:solidFill>
            </a:endParaRPr>
          </a:p>
          <a:p>
            <a:endParaRPr lang="pl-PL" altLang="en-US" sz="1800" b="1">
              <a:solidFill>
                <a:schemeClr val="tx1"/>
              </a:solidFill>
            </a:endParaRPr>
          </a:p>
          <a:p>
            <a:endParaRPr lang="pl-PL" altLang="en-US" sz="1800" b="1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Bez tytułu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180000">
            <a:off x="9150350" y="4522470"/>
            <a:ext cx="2789555" cy="2011045"/>
          </a:xfrm>
          <a:prstGeom prst="rect">
            <a:avLst/>
          </a:prstGeom>
        </p:spPr>
      </p:pic>
      <p:pic>
        <p:nvPicPr>
          <p:cNvPr id="5" name="Obraz 4" descr="Bez tytułu v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0000">
            <a:off x="8197215" y="668655"/>
            <a:ext cx="3150235" cy="2371090"/>
          </a:xfrm>
          <a:prstGeom prst="rect">
            <a:avLst/>
          </a:prstGeom>
        </p:spPr>
      </p:pic>
      <p:pic>
        <p:nvPicPr>
          <p:cNvPr id="6" name="Obraz 5" descr="Bez tytułu v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0000">
            <a:off x="6035675" y="3547745"/>
            <a:ext cx="2724785" cy="21259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0C9573">
                <a:alpha val="100000"/>
              </a:srgbClr>
            </a:gs>
            <a:gs pos="0">
              <a:srgbClr val="14CD68"/>
            </a:gs>
            <a:gs pos="100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590" y="172085"/>
            <a:ext cx="3303905" cy="950595"/>
          </a:xfrm>
        </p:spPr>
        <p:txBody>
          <a:bodyPr>
            <a:normAutofit/>
          </a:bodyPr>
          <a:p>
            <a:r>
              <a:rPr lang="pl-PL" altLang="en-US"/>
              <a:t> </a:t>
            </a:r>
            <a:endParaRPr lang="pl-PL" alt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054850" y="832485"/>
            <a:ext cx="4652645" cy="5262245"/>
          </a:xfrm>
        </p:spPr>
        <p:txBody>
          <a:bodyPr/>
          <a:p>
            <a:pPr marL="0" indent="0">
              <a:buNone/>
            </a:pPr>
            <a:r>
              <a:rPr lang="pl-PL" altLang="en-US" sz="2500">
                <a:sym typeface="+mn-ea"/>
              </a:rPr>
              <a:t>Ogółem w Parku występuje około 920 gatunków roślin naczyniowych, 165 gatunków mszaków, 500 gatunków glonów, 424 gatunki grzybów, z których 46 jest objętych ochroną ścisłą, a 15 częściową. Należą do nich między innymi: widłaczek torfowy, mikołajek nadmorski, zimoziół północny, rosiczka okrągłolistna, storczykowate, długosz królewski, poryblin jeziorny, malina moroszka. Ta ostatnia to relikt polodowcowy.</a:t>
            </a:r>
            <a:endParaRPr lang="pl-PL" altLang="en-US" sz="2500">
              <a:solidFill>
                <a:schemeClr val="tx1"/>
              </a:solidFill>
            </a:endParaRPr>
          </a:p>
          <a:p>
            <a:endParaRPr lang="pl-PL" altLang="en-US" sz="2500"/>
          </a:p>
        </p:txBody>
      </p:sp>
      <p:pic>
        <p:nvPicPr>
          <p:cNvPr id="4" name="Symbol zastępczy zawartości 3" descr="Bez tytułu v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480000">
            <a:off x="4093210" y="3380105"/>
            <a:ext cx="1877695" cy="3050540"/>
          </a:xfrm>
          <a:prstGeom prst="rect">
            <a:avLst/>
          </a:prstGeom>
        </p:spPr>
      </p:pic>
      <p:pic>
        <p:nvPicPr>
          <p:cNvPr id="5" name="Obraz 4" descr="Bez tytułu v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0000">
            <a:off x="3008630" y="544195"/>
            <a:ext cx="2828290" cy="2271395"/>
          </a:xfrm>
          <a:prstGeom prst="rect">
            <a:avLst/>
          </a:prstGeom>
        </p:spPr>
      </p:pic>
      <p:pic>
        <p:nvPicPr>
          <p:cNvPr id="6" name="Obraz 5" descr="Bez tytułu v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0000">
            <a:off x="701675" y="2591435"/>
            <a:ext cx="2198370" cy="33667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0C9573"/>
            </a:gs>
            <a:gs pos="0">
              <a:srgbClr val="14CD68"/>
            </a:gs>
            <a:gs pos="100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l-PL" altLang="en-US"/>
              <a:t> </a:t>
            </a:r>
            <a:endParaRPr lang="pl-PL" alt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823595"/>
            <a:ext cx="10334625" cy="164719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pl-PL" altLang="en-US" sz="2500">
                <a:sym typeface="+mn-ea"/>
              </a:rPr>
              <a:t>Z ciekawszych gatunków grzybów występują m.in.: smardz, czasznica olbrzymia, siedzuń sosnowy i sromotnik bezwstydny; stwierdzono ogólnie ponad 500 ich gatunków. Z porostów, których odnotowano około 250 gatunków, występują m.in. chronieni przedstawiciele rodzajów Usnea (brodaczka) i Bryoria (włostka)</a:t>
            </a:r>
            <a:r>
              <a:rPr lang="pl-PL" altLang="en-US" b="1">
                <a:sym typeface="+mn-ea"/>
              </a:rPr>
              <a:t>.</a:t>
            </a:r>
            <a:endParaRPr lang="pl-PL" altLang="en-US" b="1">
              <a:solidFill>
                <a:schemeClr val="tx1"/>
              </a:solidFill>
            </a:endParaRPr>
          </a:p>
          <a:p>
            <a:endParaRPr lang="pl-PL" altLang="en-US"/>
          </a:p>
        </p:txBody>
      </p:sp>
      <p:pic>
        <p:nvPicPr>
          <p:cNvPr id="4" name="Symbol zastępczy zawartości 3" descr="Bez tytułu v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21240000">
            <a:off x="1222375" y="3161665"/>
            <a:ext cx="1918335" cy="2934970"/>
          </a:xfrm>
          <a:prstGeom prst="rect">
            <a:avLst/>
          </a:prstGeom>
        </p:spPr>
      </p:pic>
      <p:pic>
        <p:nvPicPr>
          <p:cNvPr id="5" name="Obraz 4" descr="Bez tytułu v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0000">
            <a:off x="3893185" y="3721735"/>
            <a:ext cx="3077845" cy="2261870"/>
          </a:xfrm>
          <a:prstGeom prst="rect">
            <a:avLst/>
          </a:prstGeom>
        </p:spPr>
      </p:pic>
      <p:pic>
        <p:nvPicPr>
          <p:cNvPr id="6" name="Obraz 5" descr="Bez tytułu v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8100060" y="3464560"/>
            <a:ext cx="3422015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8000">
              <a:srgbClr val="14CD68">
                <a:alpha val="59000"/>
              </a:srgbClr>
            </a:gs>
            <a:gs pos="64000">
              <a:srgbClr val="0C9573">
                <a:alpha val="100000"/>
              </a:srgbClr>
            </a:gs>
            <a:gs pos="100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pl-PL" altLang="en-US"/>
              <a:t> </a:t>
            </a:r>
            <a:endParaRPr lang="pl-PL" alt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3519170"/>
            <a:ext cx="10720070" cy="302323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pl-PL" altLang="en-US" sz="2000">
                <a:solidFill>
                  <a:schemeClr val="tx1"/>
                </a:solidFill>
                <a:sym typeface="+mn-ea"/>
              </a:rPr>
              <a:t>Najważniejszymi zwierzętami Parku są ptaki. Sklasyfikowano tu około 260 gatunków ptaków, z czego 170 wyprowadza lęgi (pozostałe zimują lub pojawiają się na przelotach, jak np. </a:t>
            </a:r>
            <a:r>
              <a:rPr lang="pl-PL" altLang="en-US" sz="2000">
                <a:sym typeface="+mn-ea"/>
              </a:rPr>
              <a:t>biegus rdzawy (Calidris canutus)</a:t>
            </a:r>
            <a:r>
              <a:rPr lang="pl-PL" altLang="en-US" sz="2000">
                <a:solidFill>
                  <a:schemeClr val="tx1"/>
                </a:solidFill>
                <a:sym typeface="+mn-ea"/>
              </a:rPr>
              <a:t>). Występują także bataliony (Philomachus pugnax), mewy srebrzyste (Larus argentatus), kuliki wielkie (Numenius arquata), krwawodziób (Tringa totanus), ohar (Tadorna tadorna), bekas kszyk (Gallinago gallinago), gęgawa (Anser anser), głowienka (Aytha ferina) i żurawie (Grus grus). </a:t>
            </a:r>
            <a:endParaRPr lang="pl-PL" altLang="en-US" sz="20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pl-PL" altLang="en-US" sz="2000">
                <a:solidFill>
                  <a:schemeClr val="tx1"/>
                </a:solidFill>
                <a:sym typeface="+mn-ea"/>
              </a:rPr>
              <a:t>Natomiast w lasach można spotkać orła przedniego (Aquila chrysaetos), rybołowa i sowy – m.in. puchacza (Bubo bubo) i włochatkę (Aeogolius funereus). Ze szponiastych występują także m.in. orlik krzykliwy (Clanga pomarina), błotniaki (Circus spp.) i kania ruda (Milvus milvus). Obserwowano również bardzo rzadko zalatującego świergotka szponiastego (Anthus richardi).</a:t>
            </a:r>
            <a:endParaRPr lang="pl-PL" altLang="en-US" sz="20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altLang="en-US" sz="2000">
              <a:solidFill>
                <a:schemeClr val="tx1"/>
              </a:solidFill>
            </a:endParaRPr>
          </a:p>
        </p:txBody>
      </p:sp>
      <p:pic>
        <p:nvPicPr>
          <p:cNvPr id="2" name="Symbol zastępczy zawartości 1" descr="Bez tytułu v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780000">
            <a:off x="8440420" y="929640"/>
            <a:ext cx="3016250" cy="1917700"/>
          </a:xfrm>
          <a:prstGeom prst="rect">
            <a:avLst/>
          </a:prstGeom>
        </p:spPr>
      </p:pic>
      <p:pic>
        <p:nvPicPr>
          <p:cNvPr id="4" name="Obraz 3" descr="Bez tytułu v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4683125" y="547370"/>
            <a:ext cx="2653665" cy="1769110"/>
          </a:xfrm>
          <a:prstGeom prst="rect">
            <a:avLst/>
          </a:prstGeom>
        </p:spPr>
      </p:pic>
      <p:pic>
        <p:nvPicPr>
          <p:cNvPr id="6" name="Obraz 5" descr="Bez tytułu v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0000">
            <a:off x="715645" y="604520"/>
            <a:ext cx="2961005" cy="19742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4801</Words>
  <Application>WPS Presentation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Broadway</vt:lpstr>
      <vt:lpstr>Calibri</vt:lpstr>
      <vt:lpstr>Microsoft YaHei</vt:lpstr>
      <vt:lpstr>Arial Unicode MS</vt:lpstr>
      <vt:lpstr>Calibri Light</vt:lpstr>
      <vt:lpstr>Office Theme</vt:lpstr>
      <vt:lpstr>Słowiński  Park Narodowy</vt:lpstr>
      <vt:lpstr>Słowiński Park Narodowy </vt:lpstr>
      <vt:lpstr>Jest położony w środkowej części polskiego wybrzeża, w województwie pomorskim. Obejmuje Mierzeję Łebską, Nizinę Gardeńsko-Łebską, fragmenty moreny czołowej z ostatniego zlodowacenia z najwyższą kulminacją 115 m n.p.m. na wzgórzu Rowokół oraz szereg jezior: Łebsko (7,1 tys. ha), Gardno (2,5 tys. ha), Jezioro Dołgie Wielkie (156 ha) i Dołgie Małe (6,2 ha). </vt:lpstr>
      <vt:lpstr>Największą atrakcją Słowińskiego Parku Narodowego są wydmy. Piaszczyste połacie zajmują większą część Mierzei Gardneńsko-Łebskiej. Jest to największy obszar wędrującego piasku w Europie Środkowej. Wyrzucany przez morze piasek, schnie na plaży, a wiatr przenosi go w głąb lądu. Wydmy dzielimy na białe i szare. Białe – są młodsze i przez to mniej zarośnięte, szare są starsze i w dużej części zarośnięte przez roślinność. Największy obszar wydmy białej znajduje się na mierzei Łebskiej i jest to około 500 ha piasku i ciągle się powiększa kosztem północnego brzegu jeziora Łebsko. Najbardziej aktywne wydmy poruszają się rocznie z prędkością do 10 m rocznie.  Ważne są także jeziora szczególnie Łebsko (trzecie co do wielkości jezioro w Polsce ) i Gardno (ósme miejsce w rankingu). Jeziora są płytkie, w dużej części zarośnięte trzcinami co zapewnia spokój licznym zwierzętom szczególnie ptakom. </vt:lpstr>
      <vt:lpstr>PowerPoint 演示文稿</vt:lpstr>
      <vt:lpstr>Flora i Fauna</vt:lpstr>
      <vt:lpstr>PowerPoint 演示文稿</vt:lpstr>
      <vt:lpstr>PowerPoint 演示文稿</vt:lpstr>
      <vt:lpstr> </vt:lpstr>
      <vt:lpstr>PowerPoint 演示文稿</vt:lpstr>
      <vt:lpstr>Atrakcje turystyczne</vt:lpstr>
      <vt:lpstr> </vt:lpstr>
      <vt:lpstr>Dziękuję 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Słowiński  Park Narodowy</dc:title>
  <dc:creator/>
  <cp:lastModifiedBy>Zecia</cp:lastModifiedBy>
  <cp:revision>7</cp:revision>
  <dcterms:created xsi:type="dcterms:W3CDTF">2021-03-11T13:23:00Z</dcterms:created>
  <dcterms:modified xsi:type="dcterms:W3CDTF">2021-03-28T10:56:55Z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1045-11.2.0.10017</vt:lpwstr>
  </property>
</Properties>
</file>