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Lst>
  <p:sldSz cx="9144000" cy="5143500"/>
  <p:notesSz cx="6858000" cy="9144000"/>
  <p:embeddedFontLst>
    <p:embeddedFont>
      <p:font typeface="Playfair Display"/>
      <p:regular r:id="rId16"/>
    </p:embeddedFont>
    <p:embeddedFont>
      <p:font typeface="Lato" panose="020F0502020204030203"/>
      <p:regular r:id="rId17"/>
    </p:embeddedFont>
    <p:embeddedFont>
      <p:font typeface="Roboto" panose="0200000000000000000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 name="Shape 64"/>
        <p:cNvGrpSpPr/>
        <p:nvPr/>
      </p:nvGrpSpPr>
      <p:grpSpPr>
        <a:xfrm>
          <a:off x="0" y="0"/>
          <a:ext cx="0" cy="0"/>
          <a:chOff x="0" y="0"/>
          <a:chExt cx="0" cy="0"/>
        </a:xfrm>
      </p:grpSpPr>
      <p:sp>
        <p:nvSpPr>
          <p:cNvPr id="65" name="Google Shape;65;gc6fae0a5ae_2_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ae0a5ae_2_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 name="Shape 70"/>
        <p:cNvGrpSpPr/>
        <p:nvPr/>
      </p:nvGrpSpPr>
      <p:grpSpPr>
        <a:xfrm>
          <a:off x="0" y="0"/>
          <a:ext cx="0" cy="0"/>
          <a:chOff x="0" y="0"/>
          <a:chExt cx="0" cy="0"/>
        </a:xfrm>
      </p:grpSpPr>
      <p:sp>
        <p:nvSpPr>
          <p:cNvPr id="71" name="Google Shape;71;gc6614838f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614838f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 name="Shape 77"/>
        <p:cNvGrpSpPr/>
        <p:nvPr/>
      </p:nvGrpSpPr>
      <p:grpSpPr>
        <a:xfrm>
          <a:off x="0" y="0"/>
          <a:ext cx="0" cy="0"/>
          <a:chOff x="0" y="0"/>
          <a:chExt cx="0" cy="0"/>
        </a:xfrm>
      </p:grpSpPr>
      <p:sp>
        <p:nvSpPr>
          <p:cNvPr id="78" name="Google Shape;78;gc6614838fb_0_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614838fb_0_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gc6614838fb_1_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6614838fb_1_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 name="Shape 92"/>
        <p:cNvGrpSpPr/>
        <p:nvPr/>
      </p:nvGrpSpPr>
      <p:grpSpPr>
        <a:xfrm>
          <a:off x="0" y="0"/>
          <a:ext cx="0" cy="0"/>
          <a:chOff x="0" y="0"/>
          <a:chExt cx="0" cy="0"/>
        </a:xfrm>
      </p:grpSpPr>
      <p:sp>
        <p:nvSpPr>
          <p:cNvPr id="93" name="Google Shape;93;gc6614838fb_1_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614838fb_1_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gc36aba4172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36aba4172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gc36aba4172_0_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36aba4172_0_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gc99058385c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99058385c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gc99058385c_0_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99058385c_0_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rtl="0">
              <a:spcBef>
                <a:spcPts val="100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 name="Google Shape;14;p2"/>
          <p:cNvSpPr txBox="1"/>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0"/>
              </a:spcBef>
              <a:spcAft>
                <a:spcPts val="0"/>
              </a:spcAft>
              <a:buClr>
                <a:schemeClr val="accent6"/>
              </a:buClr>
              <a:buSzPts val="2400"/>
              <a:buNone/>
              <a:defRPr sz="2400">
                <a:solidFill>
                  <a:schemeClr val="accent6"/>
                </a:solidFill>
              </a:defRPr>
            </a:lvl2pPr>
            <a:lvl3pPr lvl="2" rtl="0">
              <a:lnSpc>
                <a:spcPct val="100000"/>
              </a:lnSpc>
              <a:spcBef>
                <a:spcPts val="0"/>
              </a:spcBef>
              <a:spcAft>
                <a:spcPts val="0"/>
              </a:spcAft>
              <a:buClr>
                <a:schemeClr val="accent6"/>
              </a:buClr>
              <a:buSzPts val="2400"/>
              <a:buNone/>
              <a:defRPr sz="2400">
                <a:solidFill>
                  <a:schemeClr val="accent6"/>
                </a:solidFill>
              </a:defRPr>
            </a:lvl3pPr>
            <a:lvl4pPr lvl="3" rtl="0">
              <a:lnSpc>
                <a:spcPct val="100000"/>
              </a:lnSpc>
              <a:spcBef>
                <a:spcPts val="0"/>
              </a:spcBef>
              <a:spcAft>
                <a:spcPts val="0"/>
              </a:spcAft>
              <a:buClr>
                <a:schemeClr val="accent6"/>
              </a:buClr>
              <a:buSzPts val="2400"/>
              <a:buNone/>
              <a:defRPr sz="2400">
                <a:solidFill>
                  <a:schemeClr val="accent6"/>
                </a:solidFill>
              </a:defRPr>
            </a:lvl4pPr>
            <a:lvl5pPr lvl="4" rtl="0">
              <a:lnSpc>
                <a:spcPct val="100000"/>
              </a:lnSpc>
              <a:spcBef>
                <a:spcPts val="0"/>
              </a:spcBef>
              <a:spcAft>
                <a:spcPts val="0"/>
              </a:spcAft>
              <a:buClr>
                <a:schemeClr val="accent6"/>
              </a:buClr>
              <a:buSzPts val="2400"/>
              <a:buNone/>
              <a:defRPr sz="2400">
                <a:solidFill>
                  <a:schemeClr val="accent6"/>
                </a:solidFill>
              </a:defRPr>
            </a:lvl5pPr>
            <a:lvl6pPr lvl="5" rtl="0">
              <a:lnSpc>
                <a:spcPct val="100000"/>
              </a:lnSpc>
              <a:spcBef>
                <a:spcPts val="0"/>
              </a:spcBef>
              <a:spcAft>
                <a:spcPts val="0"/>
              </a:spcAft>
              <a:buClr>
                <a:schemeClr val="accent6"/>
              </a:buClr>
              <a:buSzPts val="2400"/>
              <a:buNone/>
              <a:defRPr sz="2400">
                <a:solidFill>
                  <a:schemeClr val="accent6"/>
                </a:solidFill>
              </a:defRPr>
            </a:lvl6pPr>
            <a:lvl7pPr lvl="6" rtl="0">
              <a:lnSpc>
                <a:spcPct val="100000"/>
              </a:lnSpc>
              <a:spcBef>
                <a:spcPts val="0"/>
              </a:spcBef>
              <a:spcAft>
                <a:spcPts val="0"/>
              </a:spcAft>
              <a:buClr>
                <a:schemeClr val="accent6"/>
              </a:buClr>
              <a:buSzPts val="2400"/>
              <a:buNone/>
              <a:defRPr sz="2400">
                <a:solidFill>
                  <a:schemeClr val="accent6"/>
                </a:solidFill>
              </a:defRPr>
            </a:lvl7pPr>
            <a:lvl8pPr lvl="7" rtl="0">
              <a:lnSpc>
                <a:spcPct val="100000"/>
              </a:lnSpc>
              <a:spcBef>
                <a:spcPts val="0"/>
              </a:spcBef>
              <a:spcAft>
                <a:spcPts val="0"/>
              </a:spcAft>
              <a:buClr>
                <a:schemeClr val="accent6"/>
              </a:buClr>
              <a:buSzPts val="2400"/>
              <a:buNone/>
              <a:defRPr sz="2400">
                <a:solidFill>
                  <a:schemeClr val="accent6"/>
                </a:solidFill>
              </a:defRPr>
            </a:lvl8pPr>
            <a:lvl9pPr lvl="8" rtl="0">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11"/>
          <p:cNvSpPr txBox="1"/>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6"/>
              </a:buClr>
              <a:buSzPts val="10800"/>
              <a:buNone/>
              <a:defRPr sz="10800">
                <a:solidFill>
                  <a:schemeClr val="accent6"/>
                </a:solidFill>
              </a:defRPr>
            </a:lvl1pPr>
            <a:lvl2pPr lvl="1" algn="ctr" rtl="0">
              <a:spcBef>
                <a:spcPts val="0"/>
              </a:spcBef>
              <a:spcAft>
                <a:spcPts val="0"/>
              </a:spcAft>
              <a:buClr>
                <a:schemeClr val="accent6"/>
              </a:buClr>
              <a:buSzPts val="10800"/>
              <a:buNone/>
              <a:defRPr sz="10800">
                <a:solidFill>
                  <a:schemeClr val="accent6"/>
                </a:solidFill>
              </a:defRPr>
            </a:lvl2pPr>
            <a:lvl3pPr lvl="2" algn="ctr" rtl="0">
              <a:spcBef>
                <a:spcPts val="0"/>
              </a:spcBef>
              <a:spcAft>
                <a:spcPts val="0"/>
              </a:spcAft>
              <a:buClr>
                <a:schemeClr val="accent6"/>
              </a:buClr>
              <a:buSzPts val="10800"/>
              <a:buNone/>
              <a:defRPr sz="10800">
                <a:solidFill>
                  <a:schemeClr val="accent6"/>
                </a:solidFill>
              </a:defRPr>
            </a:lvl3pPr>
            <a:lvl4pPr lvl="3" algn="ctr" rtl="0">
              <a:spcBef>
                <a:spcPts val="0"/>
              </a:spcBef>
              <a:spcAft>
                <a:spcPts val="0"/>
              </a:spcAft>
              <a:buClr>
                <a:schemeClr val="accent6"/>
              </a:buClr>
              <a:buSzPts val="10800"/>
              <a:buNone/>
              <a:defRPr sz="10800">
                <a:solidFill>
                  <a:schemeClr val="accent6"/>
                </a:solidFill>
              </a:defRPr>
            </a:lvl4pPr>
            <a:lvl5pPr lvl="4" algn="ctr" rtl="0">
              <a:spcBef>
                <a:spcPts val="0"/>
              </a:spcBef>
              <a:spcAft>
                <a:spcPts val="0"/>
              </a:spcAft>
              <a:buClr>
                <a:schemeClr val="accent6"/>
              </a:buClr>
              <a:buSzPts val="10800"/>
              <a:buNone/>
              <a:defRPr sz="10800">
                <a:solidFill>
                  <a:schemeClr val="accent6"/>
                </a:solidFill>
              </a:defRPr>
            </a:lvl5pPr>
            <a:lvl6pPr lvl="5" algn="ctr" rtl="0">
              <a:spcBef>
                <a:spcPts val="0"/>
              </a:spcBef>
              <a:spcAft>
                <a:spcPts val="0"/>
              </a:spcAft>
              <a:buClr>
                <a:schemeClr val="accent6"/>
              </a:buClr>
              <a:buSzPts val="10800"/>
              <a:buNone/>
              <a:defRPr sz="10800">
                <a:solidFill>
                  <a:schemeClr val="accent6"/>
                </a:solidFill>
              </a:defRPr>
            </a:lvl6pPr>
            <a:lvl7pPr lvl="6" algn="ctr" rtl="0">
              <a:spcBef>
                <a:spcPts val="0"/>
              </a:spcBef>
              <a:spcAft>
                <a:spcPts val="0"/>
              </a:spcAft>
              <a:buClr>
                <a:schemeClr val="accent6"/>
              </a:buClr>
              <a:buSzPts val="10800"/>
              <a:buNone/>
              <a:defRPr sz="10800">
                <a:solidFill>
                  <a:schemeClr val="accent6"/>
                </a:solidFill>
              </a:defRPr>
            </a:lvl7pPr>
            <a:lvl8pPr lvl="7" algn="ctr" rtl="0">
              <a:spcBef>
                <a:spcPts val="0"/>
              </a:spcBef>
              <a:spcAft>
                <a:spcPts val="0"/>
              </a:spcAft>
              <a:buClr>
                <a:schemeClr val="accent6"/>
              </a:buClr>
              <a:buSzPts val="10800"/>
              <a:buNone/>
              <a:defRPr sz="10800">
                <a:solidFill>
                  <a:schemeClr val="accent6"/>
                </a:solidFill>
              </a:defRPr>
            </a:lvl8pPr>
            <a:lvl9pPr lvl="8" algn="ctr" rtl="0">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p:txBody>
      </p:sp>
      <p:sp>
        <p:nvSpPr>
          <p:cNvPr id="61" name="Google Shape;6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62" name="Shape 62"/>
        <p:cNvGrpSpPr/>
        <p:nvPr/>
      </p:nvGrpSpPr>
      <p:grpSpPr>
        <a:xfrm>
          <a:off x="0" y="0"/>
          <a:ext cx="0" cy="0"/>
          <a:chOff x="0" y="0"/>
          <a:chExt cx="0" cy="0"/>
        </a:xfrm>
      </p:grpSpPr>
      <p:sp>
        <p:nvSpPr>
          <p:cNvPr id="63" name="Google Shape;63;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3"/>
          <p:cNvSpPr txBox="1"/>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0" name="Google Shape;20;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4"/>
          <p:cNvSpPr txBox="1"/>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26" name="Google Shape;26;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5"/>
          <p:cNvSpPr txBox="1"/>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p:txBody>
      </p:sp>
      <p:sp>
        <p:nvSpPr>
          <p:cNvPr id="31" name="Google Shape;31;p5"/>
          <p:cNvSpPr txBox="1"/>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p:txBody>
      </p:sp>
      <p:sp>
        <p:nvSpPr>
          <p:cNvPr id="32" name="Google Shape;32;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5" name="Google Shape;35;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7"/>
          <p:cNvSpPr txBox="1"/>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p:txBody>
      </p:sp>
      <p:sp>
        <p:nvSpPr>
          <p:cNvPr id="40" name="Google Shape;40;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8"/>
          <p:cNvSpPr txBox="1"/>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45" name="Google Shape;45;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50" name="Google Shape;50;p9"/>
          <p:cNvSpPr txBox="1"/>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6"/>
              </a:buClr>
              <a:buSzPts val="2100"/>
              <a:buNone/>
              <a:defRPr sz="2100">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accent1"/>
              </a:buClr>
              <a:buSzPts val="1800"/>
              <a:buChar char="●"/>
              <a:defRPr>
                <a:solidFill>
                  <a:schemeClr val="accent1"/>
                </a:solidFill>
              </a:defRPr>
            </a:lvl1pPr>
            <a:lvl2pPr marL="914400" lvl="1" indent="-317500" rtl="0">
              <a:spcBef>
                <a:spcPts val="0"/>
              </a:spcBef>
              <a:spcAft>
                <a:spcPts val="0"/>
              </a:spcAft>
              <a:buClr>
                <a:schemeClr val="accent1"/>
              </a:buClr>
              <a:buSzPts val="1400"/>
              <a:buChar char="○"/>
              <a:defRPr>
                <a:solidFill>
                  <a:schemeClr val="accent1"/>
                </a:solidFill>
              </a:defRPr>
            </a:lvl2pPr>
            <a:lvl3pPr marL="1371600" lvl="2" indent="-317500" rtl="0">
              <a:spcBef>
                <a:spcPts val="0"/>
              </a:spcBef>
              <a:spcAft>
                <a:spcPts val="0"/>
              </a:spcAft>
              <a:buClr>
                <a:schemeClr val="accent1"/>
              </a:buClr>
              <a:buSzPts val="1400"/>
              <a:buChar char="■"/>
              <a:defRPr>
                <a:solidFill>
                  <a:schemeClr val="accent1"/>
                </a:solidFill>
              </a:defRPr>
            </a:lvl3pPr>
            <a:lvl4pPr marL="1828800" lvl="3" indent="-317500" rtl="0">
              <a:spcBef>
                <a:spcPts val="0"/>
              </a:spcBef>
              <a:spcAft>
                <a:spcPts val="0"/>
              </a:spcAft>
              <a:buClr>
                <a:schemeClr val="accent1"/>
              </a:buClr>
              <a:buSzPts val="1400"/>
              <a:buChar char="●"/>
              <a:defRPr>
                <a:solidFill>
                  <a:schemeClr val="accent1"/>
                </a:solidFill>
              </a:defRPr>
            </a:lvl4pPr>
            <a:lvl5pPr marL="2286000" lvl="4" indent="-317500" rtl="0">
              <a:spcBef>
                <a:spcPts val="0"/>
              </a:spcBef>
              <a:spcAft>
                <a:spcPts val="0"/>
              </a:spcAft>
              <a:buClr>
                <a:schemeClr val="accent1"/>
              </a:buClr>
              <a:buSzPts val="1400"/>
              <a:buChar char="○"/>
              <a:defRPr>
                <a:solidFill>
                  <a:schemeClr val="accent1"/>
                </a:solidFill>
              </a:defRPr>
            </a:lvl5pPr>
            <a:lvl6pPr marL="2743200" lvl="5" indent="-317500" rtl="0">
              <a:spcBef>
                <a:spcPts val="0"/>
              </a:spcBef>
              <a:spcAft>
                <a:spcPts val="0"/>
              </a:spcAft>
              <a:buClr>
                <a:schemeClr val="accent1"/>
              </a:buClr>
              <a:buSzPts val="1400"/>
              <a:buChar char="■"/>
              <a:defRPr>
                <a:solidFill>
                  <a:schemeClr val="accent1"/>
                </a:solidFill>
              </a:defRPr>
            </a:lvl6pPr>
            <a:lvl7pPr marL="3200400" lvl="6" indent="-317500" rtl="0">
              <a:spcBef>
                <a:spcPts val="0"/>
              </a:spcBef>
              <a:spcAft>
                <a:spcPts val="0"/>
              </a:spcAft>
              <a:buClr>
                <a:schemeClr val="accent1"/>
              </a:buClr>
              <a:buSzPts val="1400"/>
              <a:buChar char="●"/>
              <a:defRPr>
                <a:solidFill>
                  <a:schemeClr val="accent1"/>
                </a:solidFill>
              </a:defRPr>
            </a:lvl7pPr>
            <a:lvl8pPr marL="3657600" lvl="7" indent="-317500" rtl="0">
              <a:spcBef>
                <a:spcPts val="0"/>
              </a:spcBef>
              <a:spcAft>
                <a:spcPts val="0"/>
              </a:spcAft>
              <a:buClr>
                <a:schemeClr val="accent1"/>
              </a:buClr>
              <a:buSzPts val="1400"/>
              <a:buChar char="○"/>
              <a:defRPr>
                <a:solidFill>
                  <a:schemeClr val="accent1"/>
                </a:solidFill>
              </a:defRPr>
            </a:lvl8pPr>
            <a:lvl9pPr marL="4114800" lvl="8" indent="-317500" rtl="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3" name="Shape 53"/>
        <p:cNvGrpSpPr/>
        <p:nvPr/>
      </p:nvGrpSpPr>
      <p:grpSpPr>
        <a:xfrm>
          <a:off x="0" y="0"/>
          <a:ext cx="0" cy="0"/>
          <a:chOff x="0" y="0"/>
          <a:chExt cx="0" cy="0"/>
        </a:xfrm>
      </p:grpSpPr>
      <p:sp>
        <p:nvSpPr>
          <p:cNvPr id="54" name="Google Shape;54;p10"/>
          <p:cNvSpPr txBox="1"/>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p:txBody>
      </p:sp>
      <p:sp>
        <p:nvSpPr>
          <p:cNvPr id="55" name="Google Shape;5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p:txBody>
      </p:sp>
      <p:sp>
        <p:nvSpPr>
          <p:cNvPr id="7" name="Google Shape;7;p1"/>
          <p:cNvSpPr txBox="1"/>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Lato" panose="020F0502020204030203"/>
              <a:buChar char="●"/>
              <a:defRPr sz="1800">
                <a:solidFill>
                  <a:schemeClr val="dk1"/>
                </a:solidFill>
                <a:latin typeface="Lato" panose="020F0502020204030203"/>
                <a:ea typeface="Lato" panose="020F0502020204030203"/>
                <a:cs typeface="Lato" panose="020F0502020204030203"/>
                <a:sym typeface="Lato" panose="020F0502020204030203"/>
              </a:defRPr>
            </a:lvl1pPr>
            <a:lvl2pPr marL="914400" lvl="1"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rtl="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Lato" panose="020F0502020204030203"/>
                <a:ea typeface="Lato" panose="020F0502020204030203"/>
                <a:cs typeface="Lato" panose="020F0502020204030203"/>
                <a:sym typeface="Lato" panose="020F0502020204030203"/>
              </a:defRPr>
            </a:lvl1pPr>
            <a:lvl2pPr lvl="1" algn="r" rtl="0">
              <a:buNone/>
              <a:defRPr sz="1000">
                <a:solidFill>
                  <a:schemeClr val="dk1"/>
                </a:solidFill>
                <a:latin typeface="Lato" panose="020F0502020204030203"/>
                <a:ea typeface="Lato" panose="020F0502020204030203"/>
                <a:cs typeface="Lato" panose="020F0502020204030203"/>
                <a:sym typeface="Lato" panose="020F0502020204030203"/>
              </a:defRPr>
            </a:lvl2pPr>
            <a:lvl3pPr lvl="2" algn="r" rtl="0">
              <a:buNone/>
              <a:defRPr sz="1000">
                <a:solidFill>
                  <a:schemeClr val="dk1"/>
                </a:solidFill>
                <a:latin typeface="Lato" panose="020F0502020204030203"/>
                <a:ea typeface="Lato" panose="020F0502020204030203"/>
                <a:cs typeface="Lato" panose="020F0502020204030203"/>
                <a:sym typeface="Lato" panose="020F0502020204030203"/>
              </a:defRPr>
            </a:lvl3pPr>
            <a:lvl4pPr lvl="3" algn="r" rtl="0">
              <a:buNone/>
              <a:defRPr sz="1000">
                <a:solidFill>
                  <a:schemeClr val="dk1"/>
                </a:solidFill>
                <a:latin typeface="Lato" panose="020F0502020204030203"/>
                <a:ea typeface="Lato" panose="020F0502020204030203"/>
                <a:cs typeface="Lato" panose="020F0502020204030203"/>
                <a:sym typeface="Lato" panose="020F0502020204030203"/>
              </a:defRPr>
            </a:lvl4pPr>
            <a:lvl5pPr lvl="4" algn="r" rtl="0">
              <a:buNone/>
              <a:defRPr sz="1000">
                <a:solidFill>
                  <a:schemeClr val="dk1"/>
                </a:solidFill>
                <a:latin typeface="Lato" panose="020F0502020204030203"/>
                <a:ea typeface="Lato" panose="020F0502020204030203"/>
                <a:cs typeface="Lato" panose="020F0502020204030203"/>
                <a:sym typeface="Lato" panose="020F0502020204030203"/>
              </a:defRPr>
            </a:lvl5pPr>
            <a:lvl6pPr lvl="5" algn="r" rtl="0">
              <a:buNone/>
              <a:defRPr sz="1000">
                <a:solidFill>
                  <a:schemeClr val="dk1"/>
                </a:solidFill>
                <a:latin typeface="Lato" panose="020F0502020204030203"/>
                <a:ea typeface="Lato" panose="020F0502020204030203"/>
                <a:cs typeface="Lato" panose="020F0502020204030203"/>
                <a:sym typeface="Lato" panose="020F0502020204030203"/>
              </a:defRPr>
            </a:lvl6pPr>
            <a:lvl7pPr lvl="6" algn="r" rtl="0">
              <a:buNone/>
              <a:defRPr sz="1000">
                <a:solidFill>
                  <a:schemeClr val="dk1"/>
                </a:solidFill>
                <a:latin typeface="Lato" panose="020F0502020204030203"/>
                <a:ea typeface="Lato" panose="020F0502020204030203"/>
                <a:cs typeface="Lato" panose="020F0502020204030203"/>
                <a:sym typeface="Lato" panose="020F0502020204030203"/>
              </a:defRPr>
            </a:lvl7pPr>
            <a:lvl8pPr lvl="7" algn="r" rtl="0">
              <a:buNone/>
              <a:defRPr sz="1000">
                <a:solidFill>
                  <a:schemeClr val="dk1"/>
                </a:solidFill>
                <a:latin typeface="Lato" panose="020F0502020204030203"/>
                <a:ea typeface="Lato" panose="020F0502020204030203"/>
                <a:cs typeface="Lato" panose="020F0502020204030203"/>
                <a:sym typeface="Lato" panose="020F0502020204030203"/>
              </a:defRPr>
            </a:lvl8pPr>
            <a:lvl9pPr lvl="8" algn="r" rtl="0">
              <a:buNone/>
              <a:defRPr sz="1000">
                <a:solidFill>
                  <a:schemeClr val="dk1"/>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4.xml"/><Relationship Id="rId7" Type="http://schemas.openxmlformats.org/officeDocument/2006/relationships/hyperlink" Target="https://pl.wikipedia.org/wiki/Jamki_(w%C4%85w%C3%B3z)" TargetMode="External"/><Relationship Id="rId6" Type="http://schemas.openxmlformats.org/officeDocument/2006/relationships/hyperlink" Target="https://pl.wikipedia.org/w/index.php?title=Okopy_Wielka_Dolna&amp;action=edit&amp;redlink=1" TargetMode="External"/><Relationship Id="rId5" Type="http://schemas.openxmlformats.org/officeDocument/2006/relationships/hyperlink" Target="https://pl.wikipedia.org/w/index.php?title=Jaskinia_Zb%C3%B3jecka_(OPN)&amp;action=edit&amp;redlink=1" TargetMode="External"/><Relationship Id="rId4" Type="http://schemas.openxmlformats.org/officeDocument/2006/relationships/hyperlink" Target="https://pl.wikipedia.org/wiki/Jaskinia_Ciemna" TargetMode="External"/><Relationship Id="rId3" Type="http://schemas.openxmlformats.org/officeDocument/2006/relationships/hyperlink" Target="https://pl.wikipedia.org/wiki/Jaskinia_%C5%81okietka" TargetMode="External"/><Relationship Id="rId2" Type="http://schemas.openxmlformats.org/officeDocument/2006/relationships/hyperlink" Target="https://pl.wikipedia.org/wiki/Kras_(geologia)" TargetMode="Externa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hyperlink" Target="https://pl.wikipedia.org/wiki/Aster_gaw%C4%99dka" TargetMode="External"/><Relationship Id="rId8" Type="http://schemas.openxmlformats.org/officeDocument/2006/relationships/hyperlink" Target="https://pl.wikipedia.org/wiki/Wi%C5%9Bnia_kar%C5%82owata" TargetMode="External"/><Relationship Id="rId7" Type="http://schemas.openxmlformats.org/officeDocument/2006/relationships/hyperlink" Target="https://pl.wikipedia.org/wiki/Brzoza_ojcowska" TargetMode="External"/><Relationship Id="rId6" Type="http://schemas.openxmlformats.org/officeDocument/2006/relationships/hyperlink" Target="https://pl.wikipedia.org/wiki/R%C3%B3%C5%BCa_alpejska" TargetMode="External"/><Relationship Id="rId5" Type="http://schemas.openxmlformats.org/officeDocument/2006/relationships/hyperlink" Target="https://pl.wikipedia.org/wiki/Porosty" TargetMode="External"/><Relationship Id="rId4" Type="http://schemas.openxmlformats.org/officeDocument/2006/relationships/hyperlink" Target="https://pl.wikipedia.org/wiki/Grzyby" TargetMode="External"/><Relationship Id="rId3" Type="http://schemas.openxmlformats.org/officeDocument/2006/relationships/hyperlink" Target="https://pl.wikipedia.org/wiki/W%C4%85trobowce" TargetMode="External"/><Relationship Id="rId2" Type="http://schemas.openxmlformats.org/officeDocument/2006/relationships/hyperlink" Target="https://pl.wikipedia.org/wiki/Mchy" TargetMode="External"/><Relationship Id="rId11" Type="http://schemas.openxmlformats.org/officeDocument/2006/relationships/notesSlide" Target="../notesSlides/notesSlide5.xml"/><Relationship Id="rId10" Type="http://schemas.openxmlformats.org/officeDocument/2006/relationships/slideLayout" Target="../slideLayouts/slideLayout4.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hyperlink" Target="https://pl.wikipedia.org/wiki/Borsuk" TargetMode="External"/><Relationship Id="rId8" Type="http://schemas.openxmlformats.org/officeDocument/2006/relationships/hyperlink" Target="https://pl.wikipedia.org/wiki/B%C3%B3br_europejski" TargetMode="External"/><Relationship Id="rId7" Type="http://schemas.openxmlformats.org/officeDocument/2006/relationships/hyperlink" Target="https://pl.wikipedia.org/wiki/Dzik_euroazjatycki" TargetMode="External"/><Relationship Id="rId6" Type="http://schemas.openxmlformats.org/officeDocument/2006/relationships/hyperlink" Target="https://pl.wikipedia.org/wiki/Zaj%C4%85c_szarak" TargetMode="External"/><Relationship Id="rId5" Type="http://schemas.openxmlformats.org/officeDocument/2006/relationships/hyperlink" Target="https://pl.wikipedia.org/wiki/Sarna" TargetMode="External"/><Relationship Id="rId4" Type="http://schemas.openxmlformats.org/officeDocument/2006/relationships/hyperlink" Target="https://pl.wikipedia.org/wiki/Podkowiec_ma%C5%82y" TargetMode="External"/><Relationship Id="rId3" Type="http://schemas.openxmlformats.org/officeDocument/2006/relationships/hyperlink" Target="https://pl.wikipedia.org/wiki/Nocek_du%C5%BCy" TargetMode="External"/><Relationship Id="rId25" Type="http://schemas.openxmlformats.org/officeDocument/2006/relationships/notesSlide" Target="../notesSlides/notesSlide6.xml"/><Relationship Id="rId24" Type="http://schemas.openxmlformats.org/officeDocument/2006/relationships/slideLayout" Target="../slideLayouts/slideLayout4.xml"/><Relationship Id="rId23" Type="http://schemas.openxmlformats.org/officeDocument/2006/relationships/hyperlink" Target="https://pl.wikipedia.org/wiki/%C5%BBmija_zygzakowata" TargetMode="External"/><Relationship Id="rId22" Type="http://schemas.openxmlformats.org/officeDocument/2006/relationships/hyperlink" Target="https://pl.wikipedia.org/wiki/Padalec_zwyczajny" TargetMode="External"/><Relationship Id="rId21" Type="http://schemas.openxmlformats.org/officeDocument/2006/relationships/hyperlink" Target="https://pl.wikipedia.org/wiki/Jaszczurka_zwinka" TargetMode="External"/><Relationship Id="rId20" Type="http://schemas.openxmlformats.org/officeDocument/2006/relationships/hyperlink" Target="https://pl.wikipedia.org/wiki/Zaskroniec_zwyczajny" TargetMode="External"/><Relationship Id="rId2" Type="http://schemas.openxmlformats.org/officeDocument/2006/relationships/hyperlink" Target="https://pl.wikipedia.org/wiki/Nietoperze" TargetMode="External"/><Relationship Id="rId19" Type="http://schemas.openxmlformats.org/officeDocument/2006/relationships/hyperlink" Target="https://pl.wikipedia.org/wiki/Gady" TargetMode="External"/><Relationship Id="rId18" Type="http://schemas.openxmlformats.org/officeDocument/2006/relationships/hyperlink" Target="https://pl.wikipedia.org/wiki/Kumak_nizinny" TargetMode="External"/><Relationship Id="rId17" Type="http://schemas.openxmlformats.org/officeDocument/2006/relationships/hyperlink" Target="https://pl.wikipedia.org/wiki/Traszka_grzebieniasta" TargetMode="External"/><Relationship Id="rId16" Type="http://schemas.openxmlformats.org/officeDocument/2006/relationships/hyperlink" Target="https://pl.wikipedia.org/wiki/Traszka_zwyczajna" TargetMode="External"/><Relationship Id="rId15" Type="http://schemas.openxmlformats.org/officeDocument/2006/relationships/hyperlink" Target="https://pl.wikipedia.org/wiki/P%C5%82azy" TargetMode="External"/><Relationship Id="rId14" Type="http://schemas.openxmlformats.org/officeDocument/2006/relationships/hyperlink" Target="https://pl.wikipedia.org/wiki/Dzi%C4%99cio%C5%82_czarny" TargetMode="External"/><Relationship Id="rId13" Type="http://schemas.openxmlformats.org/officeDocument/2006/relationships/hyperlink" Target="https://pl.wikipedia.org/wiki/Uszatka_zwyczajna" TargetMode="External"/><Relationship Id="rId12" Type="http://schemas.openxmlformats.org/officeDocument/2006/relationships/hyperlink" Target="https://pl.wikipedia.org/wiki/Puszczyk_zwyczajny" TargetMode="External"/><Relationship Id="rId11" Type="http://schemas.openxmlformats.org/officeDocument/2006/relationships/hyperlink" Target="https://pl.wikipedia.org/wiki/Zimorodek_zwyczajny" TargetMode="External"/><Relationship Id="rId10" Type="http://schemas.openxmlformats.org/officeDocument/2006/relationships/hyperlink" Target="https://pl.wikipedia.org/wiki/Bocian_czarny" TargetMode="Externa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hyperlink" Target="https://pl.wikipedia.org/wiki/Polska_czerwona_ksi%C4%99ga_zwierz%C4%85t" TargetMode="External"/><Relationship Id="rId2" Type="http://schemas.openxmlformats.org/officeDocument/2006/relationships/hyperlink" Target="https://pl.wikipedia.org/wiki/Zwierz%C4%99ta_obj%C4%99te_%C5%9Bcis%C5%82%C4%85_ochron%C4%85_gatunkow%C4%85_w_Polsce_(2014%E2%80%932017)" TargetMode="Externa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4.xml"/><Relationship Id="rId5" Type="http://schemas.openxmlformats.org/officeDocument/2006/relationships/hyperlink" Target="https://www.polskieszlaki.pl/zamek-pieskowa-skala.htm" TargetMode="External"/><Relationship Id="rId4" Type="http://schemas.openxmlformats.org/officeDocument/2006/relationships/hyperlink" Target="https://www.polskieszlaki.pl/jura-krakowsko-czestochowska.html" TargetMode="External"/><Relationship Id="rId3" Type="http://schemas.openxmlformats.org/officeDocument/2006/relationships/hyperlink" Target="https://www.polskieszlaki.pl/ojcow.html" TargetMode="External"/><Relationship Id="rId2" Type="http://schemas.openxmlformats.org/officeDocument/2006/relationships/hyperlink" Target="https://www.polskieszlaki.pl/ojcowski-park-narodowy.htm" TargetMode="Externa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hyperlink" Target="https://pl.wikipedia.org/wiki/Wikipedia:Strona_g%C5%82%C3%B3wna" TargetMode="External"/><Relationship Id="rId2" Type="http://schemas.openxmlformats.org/officeDocument/2006/relationships/hyperlink" Target="http://www.ojcowskiparknarodowy.pl/" TargetMode="Externa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67" name="Shape 67"/>
        <p:cNvGrpSpPr/>
        <p:nvPr/>
      </p:nvGrpSpPr>
      <p:grpSpPr>
        <a:xfrm>
          <a:off x="0" y="0"/>
          <a:ext cx="0" cy="0"/>
          <a:chOff x="0" y="0"/>
          <a:chExt cx="0" cy="0"/>
        </a:xfrm>
      </p:grpSpPr>
      <p:sp>
        <p:nvSpPr>
          <p:cNvPr id="68" name="Google Shape;68;p13"/>
          <p:cNvSpPr txBox="1"/>
          <p:nvPr>
            <p:ph type="ctrTitle"/>
          </p:nvPr>
        </p:nvSpPr>
        <p:spPr>
          <a:xfrm>
            <a:off x="163150" y="912675"/>
            <a:ext cx="8520600" cy="11064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US">
                <a:solidFill>
                  <a:srgbClr val="FFFFFF"/>
                </a:solidFill>
              </a:rPr>
              <a:t>   </a:t>
            </a:r>
            <a:r>
              <a:rPr lang="en-US">
                <a:solidFill>
                  <a:srgbClr val="FFFFFF"/>
                </a:solidFill>
              </a:rPr>
              <a:t>Ojcowski Park Narodowy</a:t>
            </a:r>
            <a:endParaRPr>
              <a:solidFill>
                <a:srgbClr val="FFFFFF"/>
              </a:solidFill>
            </a:endParaRPr>
          </a:p>
        </p:txBody>
      </p:sp>
      <p:sp>
        <p:nvSpPr>
          <p:cNvPr id="69" name="Google Shape;69;p13"/>
          <p:cNvSpPr txBox="1"/>
          <p:nvPr>
            <p:ph type="subTitle" idx="1"/>
          </p:nvPr>
        </p:nvSpPr>
        <p:spPr>
          <a:xfrm>
            <a:off x="594700" y="2337450"/>
            <a:ext cx="8520600" cy="7926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US">
                <a:solidFill>
                  <a:srgbClr val="FFFFFF"/>
                </a:solidFill>
              </a:rPr>
              <a:t>Najmniejszy, ale nie najskromniejszy</a:t>
            </a:r>
            <a:r>
              <a:rPr lang="en-US">
                <a:solidFill>
                  <a:srgbClr val="FFFFFF"/>
                </a:solidFill>
              </a:rPr>
              <a:t>...</a:t>
            </a: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73" name="Shape 73"/>
        <p:cNvGrpSpPr/>
        <p:nvPr/>
      </p:nvGrpSpPr>
      <p:grpSpPr>
        <a:xfrm>
          <a:off x="0" y="0"/>
          <a:ext cx="0" cy="0"/>
          <a:chOff x="0" y="0"/>
          <a:chExt cx="0" cy="0"/>
        </a:xfrm>
      </p:grpSpPr>
      <p:sp>
        <p:nvSpPr>
          <p:cNvPr id="74" name="Google Shape;74;p14"/>
          <p:cNvSpPr txBox="1"/>
          <p:nvPr>
            <p:ph type="title"/>
          </p:nvPr>
        </p:nvSpPr>
        <p:spPr>
          <a:xfrm>
            <a:off x="311700" y="342425"/>
            <a:ext cx="8520600" cy="6450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1200"/>
              </a:spcBef>
              <a:spcAft>
                <a:spcPts val="0"/>
              </a:spcAft>
              <a:buClr>
                <a:schemeClr val="dk1"/>
              </a:buClr>
              <a:buSzPct val="48000"/>
              <a:buFont typeface="Arial" panose="020B0604020202020204"/>
              <a:buNone/>
            </a:pPr>
            <a:r>
              <a:rPr lang="en-US" sz="2300"/>
              <a:t>Historia utworzenia </a:t>
            </a:r>
            <a:endParaRPr sz="2300"/>
          </a:p>
          <a:p>
            <a:pPr marL="0" lvl="0" indent="0" algn="l" rtl="0">
              <a:spcBef>
                <a:spcPts val="0"/>
              </a:spcBef>
              <a:spcAft>
                <a:spcPts val="0"/>
              </a:spcAft>
              <a:buNone/>
            </a:pPr>
          </a:p>
        </p:txBody>
      </p:sp>
      <p:sp>
        <p:nvSpPr>
          <p:cNvPr id="75" name="Google Shape;75;p14"/>
          <p:cNvSpPr txBox="1"/>
          <p:nvPr>
            <p:ph type="body" idx="1"/>
          </p:nvPr>
        </p:nvSpPr>
        <p:spPr>
          <a:xfrm>
            <a:off x="311700" y="1727100"/>
            <a:ext cx="4483500" cy="3492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panose="020B0604020202020204"/>
              <a:buNone/>
            </a:pPr>
          </a:p>
          <a:p>
            <a:pPr marL="0" lvl="0" indent="0" algn="l" rtl="0">
              <a:spcBef>
                <a:spcPts val="1200"/>
              </a:spcBef>
              <a:spcAft>
                <a:spcPts val="0"/>
              </a:spcAft>
              <a:buClr>
                <a:schemeClr val="dk1"/>
              </a:buClr>
              <a:buSzPts val="1100"/>
              <a:buFont typeface="Arial" panose="020B0604020202020204"/>
              <a:buNone/>
            </a:pPr>
          </a:p>
          <a:p>
            <a:pPr marL="0" lvl="0" indent="0" algn="l" rtl="0">
              <a:spcBef>
                <a:spcPts val="1200"/>
              </a:spcBef>
              <a:spcAft>
                <a:spcPts val="0"/>
              </a:spcAft>
              <a:buClr>
                <a:schemeClr val="dk1"/>
              </a:buClr>
              <a:buSzPts val="1100"/>
              <a:buFont typeface="Arial" panose="020B0604020202020204"/>
              <a:buNone/>
            </a:pPr>
            <a:r>
              <a:rPr lang="en-US">
                <a:solidFill>
                  <a:schemeClr val="dk1"/>
                </a:solidFill>
              </a:rPr>
              <a:t>Starania o ochronę przyrody Doliny Prądnika sięgają początku XIX w. i wiążą się z pierwszymi badaniami prowadzonymi na tym terenie. Odkryto tu wówczas wiele interesujących gatunków roślin i zwierząt oraz dokonano naukowej eksploracji jaskiń. </a:t>
            </a:r>
            <a:r>
              <a:rPr lang="en-US" sz="1300"/>
              <a:t>Oprócz tego ojcowski krajobraz stał się tematem reportaży i wspomnień oraz natchnieniem dla wielu artystów i poetów. </a:t>
            </a:r>
            <a:endParaRPr sz="1500"/>
          </a:p>
        </p:txBody>
      </p:sp>
      <p:sp>
        <p:nvSpPr>
          <p:cNvPr id="76" name="Google Shape;76;p14"/>
          <p:cNvSpPr txBox="1"/>
          <p:nvPr>
            <p:ph type="body" idx="2"/>
          </p:nvPr>
        </p:nvSpPr>
        <p:spPr>
          <a:xfrm>
            <a:off x="5075325" y="1152475"/>
            <a:ext cx="3817500" cy="36879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0"/>
              </a:spcAft>
              <a:buClr>
                <a:schemeClr val="dk1"/>
              </a:buClr>
              <a:buSzPts val="1100"/>
              <a:buFont typeface="Arial" panose="020B0604020202020204"/>
              <a:buNone/>
            </a:pPr>
            <a:r>
              <a:rPr lang="en-US" sz="1300"/>
              <a:t>Piękno Doliny Prądnika, bogata flora i fauna, interesująca przeszłość archeologiczna skłaniały licznych przybyszów do objęcia ochroną tego zakątka ówczesnego Królestwa Kongresowego, nazywanego nawet "Polską Szwajcarią".</a:t>
            </a:r>
            <a:endParaRPr sz="1300"/>
          </a:p>
          <a:p>
            <a:pPr marL="0" lvl="0" indent="0" algn="l" rtl="0">
              <a:spcBef>
                <a:spcPts val="0"/>
              </a:spcBef>
              <a:spcAft>
                <a:spcPts val="1200"/>
              </a:spcAft>
              <a:buNone/>
            </a:p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584400" y="772500"/>
            <a:ext cx="8520600" cy="645000"/>
          </a:xfrm>
          <a:prstGeom prst="rect">
            <a:avLst/>
          </a:prstGeom>
        </p:spPr>
        <p:txBody>
          <a:bodyPr spcFirstLastPara="1" wrap="square" lIns="91425" tIns="91425" rIns="91425" bIns="91425" anchor="t" anchorCtr="0">
            <a:noAutofit/>
          </a:bodyPr>
          <a:lstStyle/>
          <a:p>
            <a:pPr marL="0" lvl="0" indent="0" algn="ctr" rtl="0">
              <a:lnSpc>
                <a:spcPct val="115000"/>
              </a:lnSpc>
              <a:spcBef>
                <a:spcPts val="1800"/>
              </a:spcBef>
              <a:spcAft>
                <a:spcPts val="0"/>
              </a:spcAft>
              <a:buClr>
                <a:schemeClr val="dk1"/>
              </a:buClr>
              <a:buSzPts val="990"/>
              <a:buFont typeface="Arial" panose="020B0604020202020204"/>
              <a:buNone/>
            </a:pPr>
            <a:r>
              <a:rPr lang="en-US" sz="2070"/>
              <a:t>Powstanie Ojcowskiego Parku Narodowego</a:t>
            </a:r>
            <a:endParaRPr sz="2070"/>
          </a:p>
          <a:p>
            <a:pPr marL="0" lvl="0" indent="0" algn="l" rtl="0">
              <a:spcBef>
                <a:spcPts val="400"/>
              </a:spcBef>
              <a:spcAft>
                <a:spcPts val="0"/>
              </a:spcAft>
              <a:buSzPts val="990"/>
              <a:buNone/>
            </a:pPr>
            <a:endParaRPr sz="2520">
              <a:highlight>
                <a:srgbClr val="38761D"/>
              </a:highlight>
            </a:endParaRPr>
          </a:p>
        </p:txBody>
      </p:sp>
      <p:sp>
        <p:nvSpPr>
          <p:cNvPr id="82" name="Google Shape;82;p15"/>
          <p:cNvSpPr txBox="1"/>
          <p:nvPr>
            <p:ph type="body" idx="1"/>
          </p:nvPr>
        </p:nvSpPr>
        <p:spPr>
          <a:xfrm>
            <a:off x="334425" y="1417500"/>
            <a:ext cx="3816600" cy="3726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panose="020B0604020202020204"/>
              <a:buNone/>
            </a:pPr>
            <a:r>
              <a:rPr lang="en-US"/>
              <a:t>Po zatwierdzeniu projektu przez Państwową Radę Ochrony Przyrody, Rozporządzeniem Rady Ministrów z dnia 14 stycznia 1956 r. został utworzony (wówczas jako szósty w Polsce) - Ojcowski Park Narodowy o powierzchni 1570 ha (obecnie 2145 ha). W 1981 r. w związku z utworzeniem w woj. krakowskim Zespołu Jurajskich Parków Krajobrazowych ustanowiono wokół OPN strefę ochronną o powierzchni 7000 ha. </a:t>
            </a:r>
            <a:endParaRPr>
              <a:highlight>
                <a:srgbClr val="FFFFFF"/>
              </a:highlight>
            </a:endParaRPr>
          </a:p>
          <a:p>
            <a:pPr marL="0" lvl="0" indent="0" algn="l" rtl="0">
              <a:spcBef>
                <a:spcPts val="1500"/>
              </a:spcBef>
              <a:spcAft>
                <a:spcPts val="1200"/>
              </a:spcAft>
              <a:buNone/>
            </a:pPr>
          </a:p>
        </p:txBody>
      </p:sp>
      <p:sp>
        <p:nvSpPr>
          <p:cNvPr id="83" name="Google Shape;83;p15"/>
          <p:cNvSpPr txBox="1"/>
          <p:nvPr>
            <p:ph type="body" idx="2"/>
          </p:nvPr>
        </p:nvSpPr>
        <p:spPr>
          <a:xfrm>
            <a:off x="4032600" y="1546375"/>
            <a:ext cx="4799700" cy="3726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84" name="Google Shape;84;p15"/>
          <p:cNvPicPr preferRelativeResize="0"/>
          <p:nvPr/>
        </p:nvPicPr>
        <p:blipFill>
          <a:blip r:embed="rId2"/>
          <a:stretch>
            <a:fillRect/>
          </a:stretch>
        </p:blipFill>
        <p:spPr>
          <a:xfrm>
            <a:off x="5297463" y="1507300"/>
            <a:ext cx="3242276" cy="3242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88" name="Shape 88"/>
        <p:cNvGrpSpPr/>
        <p:nvPr/>
      </p:nvGrpSpPr>
      <p:grpSpPr>
        <a:xfrm>
          <a:off x="0" y="0"/>
          <a:ext cx="0" cy="0"/>
          <a:chOff x="0" y="0"/>
          <a:chExt cx="0" cy="0"/>
        </a:xfrm>
      </p:grpSpPr>
      <p:sp>
        <p:nvSpPr>
          <p:cNvPr id="89" name="Google Shape;89;p16"/>
          <p:cNvSpPr txBox="1"/>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1200"/>
              </a:spcBef>
              <a:spcAft>
                <a:spcPts val="0"/>
              </a:spcAft>
              <a:buClr>
                <a:schemeClr val="dk1"/>
              </a:buClr>
              <a:buSzPct val="46000"/>
              <a:buFont typeface="Arial" panose="020B0604020202020204"/>
              <a:buNone/>
            </a:pPr>
            <a:r>
              <a:rPr lang="en-US" sz="2410"/>
              <a:t>Jaskinie</a:t>
            </a:r>
            <a:endParaRPr sz="2410"/>
          </a:p>
          <a:p>
            <a:pPr marL="0" lvl="0" indent="0" algn="l" rtl="0">
              <a:spcBef>
                <a:spcPts val="1200"/>
              </a:spcBef>
              <a:spcAft>
                <a:spcPts val="0"/>
              </a:spcAft>
              <a:buNone/>
            </a:pPr>
          </a:p>
        </p:txBody>
      </p:sp>
      <p:sp>
        <p:nvSpPr>
          <p:cNvPr id="90" name="Google Shape;90;p16"/>
          <p:cNvSpPr txBox="1"/>
          <p:nvPr>
            <p:ph type="body" idx="1"/>
          </p:nvPr>
        </p:nvSpPr>
        <p:spPr>
          <a:xfrm>
            <a:off x="267150" y="1234750"/>
            <a:ext cx="3929400" cy="39087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None/>
            </a:pPr>
            <a:r>
              <a:rPr lang="en-US" sz="5000"/>
              <a:t>Wapienne podłoże sprzyja powstawaniu jaskiń. Do 2006 r. skatalogowano na obszarze parku około 500 jaskiń. Powstały głównie w wyniku </a:t>
            </a:r>
            <a:r>
              <a:rPr lang="en-US" sz="5000">
                <a:uFill>
                  <a:noFill/>
                </a:uFill>
                <a:hlinkClick r:id="rId2"/>
              </a:rPr>
              <a:t>krasowego</a:t>
            </a:r>
            <a:r>
              <a:rPr lang="en-US" sz="5000"/>
              <a:t> działania wód</a:t>
            </a:r>
            <a:r>
              <a:rPr lang="en-US" sz="1800"/>
              <a:t>.</a:t>
            </a:r>
            <a:r>
              <a:rPr lang="en-US" sz="5700"/>
              <a:t>Najdłuższymi są: </a:t>
            </a:r>
            <a:r>
              <a:rPr lang="en-US" sz="5700">
                <a:uFill>
                  <a:noFill/>
                </a:uFill>
                <a:hlinkClick r:id="rId3"/>
              </a:rPr>
              <a:t>Jaskinia Łokietka</a:t>
            </a:r>
            <a:r>
              <a:rPr lang="en-US" sz="5700"/>
              <a:t>, </a:t>
            </a:r>
            <a:r>
              <a:rPr lang="en-US" sz="5700">
                <a:uFill>
                  <a:noFill/>
                </a:uFill>
                <a:hlinkClick r:id="rId4"/>
              </a:rPr>
              <a:t>Ciemna</a:t>
            </a:r>
            <a:r>
              <a:rPr lang="en-US" sz="5700"/>
              <a:t> – udostępnione turystycznie, oraz </a:t>
            </a:r>
            <a:r>
              <a:rPr lang="en-US" sz="5700">
                <a:uFill>
                  <a:noFill/>
                </a:uFill>
                <a:hlinkClick r:id="rId5"/>
              </a:rPr>
              <a:t>Zbójecka</a:t>
            </a:r>
            <a:r>
              <a:rPr lang="en-US" sz="5700"/>
              <a:t>, </a:t>
            </a:r>
            <a:r>
              <a:rPr lang="en-US" sz="5700">
                <a:uFill>
                  <a:noFill/>
                </a:uFill>
                <a:hlinkClick r:id="rId6"/>
              </a:rPr>
              <a:t>Okopy Wielka Dolna</a:t>
            </a:r>
            <a:r>
              <a:rPr lang="en-US" sz="5700"/>
              <a:t>. Największe zgrupowanie jaskiń jest w niedostępnym dla turystów </a:t>
            </a:r>
            <a:r>
              <a:rPr lang="en-US" sz="5700">
                <a:uFill>
                  <a:noFill/>
                </a:uFill>
                <a:hlinkClick r:id="rId7"/>
              </a:rPr>
              <a:t>Wąwozie Jamki</a:t>
            </a:r>
            <a:r>
              <a:rPr lang="en-US" sz="5700"/>
              <a:t>, większość pozostałych znajduje się na lewym zboczu Doliny Prądnika. Kilkanaście jaskiń jest w Dolinie Sąspowskiej. Liczne jaskinie umożliwiają występowanie na terenie parku bogatej fauny nietoperzy, które w nich zimują. Jaskinie były wykorzystywane przez człowieka prehistorycznego, którego ślady bytowania znaleziono w wielu schroniskach na terenie OPN.</a:t>
            </a:r>
            <a:endParaRPr sz="5700"/>
          </a:p>
          <a:p>
            <a:pPr marL="0" lvl="0" indent="0" algn="l" rtl="0">
              <a:spcBef>
                <a:spcPts val="1200"/>
              </a:spcBef>
              <a:spcAft>
                <a:spcPts val="1200"/>
              </a:spcAft>
              <a:buNone/>
            </a:pPr>
          </a:p>
        </p:txBody>
      </p:sp>
      <p:sp>
        <p:nvSpPr>
          <p:cNvPr id="91" name="Google Shape;91;p16"/>
          <p:cNvSpPr txBox="1"/>
          <p:nvPr>
            <p:ph type="body" idx="2"/>
          </p:nvPr>
        </p:nvSpPr>
        <p:spPr>
          <a:xfrm>
            <a:off x="4832400" y="1152450"/>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p>
          <a:p>
            <a:pPr marL="0" lvl="0" indent="0" algn="l" rtl="0">
              <a:spcBef>
                <a:spcPts val="1200"/>
              </a:spcBef>
              <a:spcAft>
                <a:spcPts val="1200"/>
              </a:spcAft>
              <a:buNone/>
            </a:pP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Flora </a:t>
            </a:r>
            <a:endParaRPr lang="en-US"/>
          </a:p>
        </p:txBody>
      </p:sp>
      <p:sp>
        <p:nvSpPr>
          <p:cNvPr id="97" name="Google Shape;97;p17"/>
          <p:cNvSpPr txBox="1"/>
          <p:nvPr>
            <p:ph type="body" idx="1"/>
          </p:nvPr>
        </p:nvSpPr>
        <p:spPr>
          <a:xfrm>
            <a:off x="311700" y="1417950"/>
            <a:ext cx="3999900" cy="3150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935"/>
              <a:buFont typeface="Arial" panose="020B0604020202020204"/>
              <a:buNone/>
            </a:pPr>
            <a:r>
              <a:rPr lang="en-US" sz="1205">
                <a:solidFill>
                  <a:srgbClr val="FFFFFF"/>
                </a:solidFill>
              </a:rPr>
              <a:t>Pomimo znacznych przeobrażeń dokonanych działalnością człowieka przez ostatnie 150 lat przed utworzeniem parku narodowego (wyniszczono zupełnie 36 gatunków roślin), przyroda zachowała dużą różnorodność. Na bogactwo flory składa się ok. 950 gatunków roślin naczyniowych, ponad 230 gatunków </a:t>
            </a:r>
            <a:r>
              <a:rPr lang="en-US" sz="1205">
                <a:solidFill>
                  <a:srgbClr val="FFFFFF"/>
                </a:solidFill>
                <a:uFill>
                  <a:noFill/>
                </a:uFill>
                <a:hlinkClick r:id="rId2"/>
              </a:rPr>
              <a:t>mchów</a:t>
            </a:r>
            <a:r>
              <a:rPr lang="en-US" sz="1205">
                <a:solidFill>
                  <a:srgbClr val="FFFFFF"/>
                </a:solidFill>
              </a:rPr>
              <a:t> i </a:t>
            </a:r>
            <a:r>
              <a:rPr lang="en-US" sz="1205">
                <a:solidFill>
                  <a:srgbClr val="FFFFFF"/>
                </a:solidFill>
                <a:uFill>
                  <a:noFill/>
                </a:uFill>
                <a:hlinkClick r:id="rId3"/>
              </a:rPr>
              <a:t>wątrobowców</a:t>
            </a:r>
            <a:r>
              <a:rPr lang="en-US" sz="1205">
                <a:solidFill>
                  <a:srgbClr val="FFFFFF"/>
                </a:solidFill>
              </a:rPr>
              <a:t>, 1200 odmian </a:t>
            </a:r>
            <a:r>
              <a:rPr lang="en-US" sz="1205">
                <a:solidFill>
                  <a:srgbClr val="FFFFFF"/>
                </a:solidFill>
                <a:uFill>
                  <a:noFill/>
                </a:uFill>
                <a:hlinkClick r:id="rId4"/>
              </a:rPr>
              <a:t>grzybów</a:t>
            </a:r>
            <a:r>
              <a:rPr lang="en-US" sz="1205">
                <a:solidFill>
                  <a:srgbClr val="FFFFFF"/>
                </a:solidFill>
              </a:rPr>
              <a:t> i ok. 200 rodzajów </a:t>
            </a:r>
            <a:r>
              <a:rPr lang="en-US" sz="1205">
                <a:solidFill>
                  <a:srgbClr val="FFFFFF"/>
                </a:solidFill>
                <a:uFill>
                  <a:noFill/>
                </a:uFill>
                <a:hlinkClick r:id="rId5"/>
              </a:rPr>
              <a:t>porostów</a:t>
            </a:r>
            <a:r>
              <a:rPr lang="en-US" sz="1205">
                <a:solidFill>
                  <a:srgbClr val="FFFFFF"/>
                </a:solidFill>
              </a:rPr>
              <a:t>. 84 gatunki roślin są prawnie chronione, m.in.: </a:t>
            </a:r>
            <a:r>
              <a:rPr lang="en-US" sz="1205">
                <a:solidFill>
                  <a:srgbClr val="FFFFFF"/>
                </a:solidFill>
                <a:uFill>
                  <a:noFill/>
                </a:uFill>
                <a:hlinkClick r:id="rId6"/>
              </a:rPr>
              <a:t>róża alpejska</a:t>
            </a:r>
            <a:r>
              <a:rPr lang="en-US" sz="1205">
                <a:solidFill>
                  <a:srgbClr val="FFFFFF"/>
                </a:solidFill>
              </a:rPr>
              <a:t>, </a:t>
            </a:r>
            <a:r>
              <a:rPr lang="en-US" sz="1205">
                <a:solidFill>
                  <a:srgbClr val="FFFFFF"/>
                </a:solidFill>
                <a:uFill>
                  <a:noFill/>
                </a:uFill>
                <a:hlinkClick r:id="rId7"/>
              </a:rPr>
              <a:t>brzoza ojcowska</a:t>
            </a:r>
            <a:r>
              <a:rPr lang="en-US" sz="1205">
                <a:solidFill>
                  <a:srgbClr val="FFFFFF"/>
                </a:solidFill>
              </a:rPr>
              <a:t> , Przedstawicielami flory stepowej są </a:t>
            </a:r>
            <a:r>
              <a:rPr lang="en-US" sz="1205">
                <a:solidFill>
                  <a:srgbClr val="FFFFFF"/>
                </a:solidFill>
                <a:uFill>
                  <a:noFill/>
                </a:uFill>
                <a:hlinkClick r:id="rId8"/>
              </a:rPr>
              <a:t>wiśnia karłowata</a:t>
            </a:r>
            <a:r>
              <a:rPr lang="en-US" sz="1205">
                <a:solidFill>
                  <a:srgbClr val="FFFFFF"/>
                </a:solidFill>
              </a:rPr>
              <a:t>, </a:t>
            </a:r>
            <a:r>
              <a:rPr lang="en-US" sz="1205">
                <a:solidFill>
                  <a:srgbClr val="FFFFFF"/>
                </a:solidFill>
                <a:uFill>
                  <a:noFill/>
                </a:uFill>
                <a:hlinkClick r:id="rId9"/>
              </a:rPr>
              <a:t>aster gawędka</a:t>
            </a:r>
            <a:r>
              <a:rPr lang="en-US" sz="1205">
                <a:solidFill>
                  <a:srgbClr val="FFFFFF"/>
                </a:solidFill>
              </a:rPr>
              <a:t>.</a:t>
            </a:r>
            <a:endParaRPr sz="1205">
              <a:solidFill>
                <a:srgbClr val="FFFFFF"/>
              </a:solidFill>
            </a:endParaRPr>
          </a:p>
          <a:p>
            <a:pPr marL="0" lvl="0" indent="0" algn="l" rtl="0">
              <a:spcBef>
                <a:spcPts val="1200"/>
              </a:spcBef>
              <a:spcAft>
                <a:spcPts val="0"/>
              </a:spcAft>
              <a:buClr>
                <a:schemeClr val="dk1"/>
              </a:buClr>
              <a:buSzPts val="935"/>
              <a:buFont typeface="Arial" panose="020B0604020202020204"/>
              <a:buNone/>
            </a:pPr>
            <a:endParaRPr sz="1035">
              <a:solidFill>
                <a:srgbClr val="000000"/>
              </a:solidFill>
              <a:highlight>
                <a:srgbClr val="38761D"/>
              </a:highlight>
            </a:endParaRPr>
          </a:p>
          <a:p>
            <a:pPr marL="0" lvl="0" indent="0" algn="l" rtl="0">
              <a:spcBef>
                <a:spcPts val="0"/>
              </a:spcBef>
              <a:spcAft>
                <a:spcPts val="1200"/>
              </a:spcAft>
              <a:buSzPts val="935"/>
              <a:buNone/>
            </a:pPr>
            <a:endParaRPr sz="1190"/>
          </a:p>
        </p:txBody>
      </p:sp>
      <p:sp>
        <p:nvSpPr>
          <p:cNvPr id="98" name="Google Shape;98;p17"/>
          <p:cNvSpPr txBox="1"/>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372725"/>
            <a:ext cx="8520600" cy="64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220"/>
              <a:t>Fauna</a:t>
            </a:r>
            <a:endParaRPr sz="1720"/>
          </a:p>
        </p:txBody>
      </p:sp>
      <p:sp>
        <p:nvSpPr>
          <p:cNvPr id="104" name="Google Shape;104;p18"/>
          <p:cNvSpPr txBox="1"/>
          <p:nvPr>
            <p:ph type="body" idx="1"/>
          </p:nvPr>
        </p:nvSpPr>
        <p:spPr>
          <a:xfrm>
            <a:off x="311700" y="1311900"/>
            <a:ext cx="3999900" cy="31509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1200"/>
              </a:spcAft>
              <a:buClr>
                <a:schemeClr val="dk1"/>
              </a:buClr>
              <a:buSzPts val="1100"/>
              <a:buFont typeface="Arial" panose="020B0604020202020204"/>
              <a:buNone/>
            </a:pPr>
            <a:r>
              <a:rPr lang="en-US" sz="1300">
                <a:solidFill>
                  <a:srgbClr val="FFFFFF"/>
                </a:solidFill>
              </a:rPr>
              <a:t>Liczbę występujących w parku i jego gatunków zwierząt szacuje się na 11 tys.Symbolem OPN są zamieszkujące jaskinie</a:t>
            </a:r>
            <a:r>
              <a:rPr lang="en-US" sz="1300">
                <a:solidFill>
                  <a:srgbClr val="FFFFFF"/>
                </a:solidFill>
                <a:uFill>
                  <a:noFill/>
                </a:uFill>
                <a:hlinkClick r:id="rId2"/>
              </a:rPr>
              <a:t> nietoperze</a:t>
            </a:r>
            <a:r>
              <a:rPr lang="en-US" sz="1300">
                <a:solidFill>
                  <a:srgbClr val="FFFFFF"/>
                </a:solidFill>
              </a:rPr>
              <a:t> – 17 gatunków (w Polsce – 25), najczęstszymi są </a:t>
            </a:r>
            <a:r>
              <a:rPr lang="en-US" sz="1300">
                <a:solidFill>
                  <a:srgbClr val="FFFFFF"/>
                </a:solidFill>
                <a:uFill>
                  <a:noFill/>
                </a:uFill>
                <a:hlinkClick r:id="rId3"/>
              </a:rPr>
              <a:t>nocek duży</a:t>
            </a:r>
            <a:r>
              <a:rPr lang="en-US" sz="1300">
                <a:solidFill>
                  <a:srgbClr val="FFFFFF"/>
                </a:solidFill>
              </a:rPr>
              <a:t> i </a:t>
            </a:r>
            <a:r>
              <a:rPr lang="en-US" sz="1300">
                <a:solidFill>
                  <a:srgbClr val="FFFFFF"/>
                </a:solidFill>
                <a:uFill>
                  <a:noFill/>
                </a:uFill>
                <a:hlinkClick r:id="rId4"/>
              </a:rPr>
              <a:t>podkowiec mały</a:t>
            </a:r>
            <a:r>
              <a:rPr lang="en-US" sz="1300">
                <a:solidFill>
                  <a:srgbClr val="FFFFFF"/>
                </a:solidFill>
              </a:rPr>
              <a:t>.Z większych ssaków: </a:t>
            </a:r>
            <a:r>
              <a:rPr lang="en-US" sz="1300">
                <a:solidFill>
                  <a:srgbClr val="FFFFFF"/>
                </a:solidFill>
                <a:uFill>
                  <a:noFill/>
                </a:uFill>
                <a:hlinkClick r:id="rId5"/>
              </a:rPr>
              <a:t>sarna</a:t>
            </a:r>
            <a:r>
              <a:rPr lang="en-US" sz="1300">
                <a:solidFill>
                  <a:srgbClr val="FFFFFF"/>
                </a:solidFill>
              </a:rPr>
              <a:t>, </a:t>
            </a:r>
            <a:r>
              <a:rPr lang="en-US" sz="1300">
                <a:solidFill>
                  <a:srgbClr val="FFFFFF"/>
                </a:solidFill>
                <a:uFill>
                  <a:noFill/>
                </a:uFill>
                <a:hlinkClick r:id="rId6"/>
              </a:rPr>
              <a:t>zając szarak</a:t>
            </a:r>
            <a:r>
              <a:rPr lang="en-US" sz="1300">
                <a:solidFill>
                  <a:srgbClr val="FFFFFF"/>
                </a:solidFill>
              </a:rPr>
              <a:t>, </a:t>
            </a:r>
            <a:r>
              <a:rPr lang="en-US" sz="1300">
                <a:solidFill>
                  <a:srgbClr val="FFFFFF"/>
                </a:solidFill>
                <a:uFill>
                  <a:noFill/>
                </a:uFill>
                <a:hlinkClick r:id="rId7"/>
              </a:rPr>
              <a:t>dzik europejski</a:t>
            </a:r>
            <a:r>
              <a:rPr lang="en-US" sz="1300">
                <a:solidFill>
                  <a:srgbClr val="FFFFFF"/>
                </a:solidFill>
              </a:rPr>
              <a:t>, </a:t>
            </a:r>
            <a:r>
              <a:rPr lang="en-US" sz="1300">
                <a:solidFill>
                  <a:srgbClr val="FFFFFF"/>
                </a:solidFill>
                <a:uFill>
                  <a:noFill/>
                </a:uFill>
                <a:hlinkClick r:id="rId8"/>
              </a:rPr>
              <a:t>bóbr europejski</a:t>
            </a:r>
            <a:r>
              <a:rPr lang="en-US" sz="1300">
                <a:solidFill>
                  <a:srgbClr val="FFFFFF"/>
                </a:solidFill>
              </a:rPr>
              <a:t>, </a:t>
            </a:r>
            <a:r>
              <a:rPr lang="en-US" sz="1300">
                <a:solidFill>
                  <a:srgbClr val="FFFFFF"/>
                </a:solidFill>
                <a:uFill>
                  <a:noFill/>
                </a:uFill>
                <a:hlinkClick r:id="rId9"/>
              </a:rPr>
              <a:t>borsuk</a:t>
            </a:r>
            <a:r>
              <a:rPr lang="en-US" sz="1300">
                <a:solidFill>
                  <a:srgbClr val="FFFFFF"/>
                </a:solidFill>
              </a:rPr>
              <a:t>. </a:t>
            </a:r>
            <a:r>
              <a:rPr lang="en-US" sz="1305">
                <a:solidFill>
                  <a:srgbClr val="FFFFFF"/>
                </a:solidFill>
              </a:rPr>
              <a:t>Stwierdzono występowanie 120 gatunków ptaków, w tym m.in.: </a:t>
            </a:r>
            <a:r>
              <a:rPr lang="en-US" sz="1305">
                <a:solidFill>
                  <a:srgbClr val="FFFFFF"/>
                </a:solidFill>
                <a:uFill>
                  <a:noFill/>
                </a:uFill>
                <a:hlinkClick r:id="rId10"/>
              </a:rPr>
              <a:t>bocian czarny</a:t>
            </a:r>
            <a:r>
              <a:rPr lang="en-US" sz="1305">
                <a:solidFill>
                  <a:srgbClr val="FFFFFF"/>
                </a:solidFill>
              </a:rPr>
              <a:t>, </a:t>
            </a:r>
            <a:r>
              <a:rPr lang="en-US" sz="1305">
                <a:solidFill>
                  <a:srgbClr val="FFFFFF"/>
                </a:solidFill>
                <a:uFill>
                  <a:noFill/>
                </a:uFill>
                <a:hlinkClick r:id="rId11"/>
              </a:rPr>
              <a:t>zimorodek</a:t>
            </a:r>
            <a:r>
              <a:rPr lang="en-US" sz="1305">
                <a:solidFill>
                  <a:srgbClr val="FFFFFF"/>
                </a:solidFill>
              </a:rPr>
              <a:t>, </a:t>
            </a:r>
            <a:r>
              <a:rPr lang="en-US" sz="1305">
                <a:solidFill>
                  <a:srgbClr val="FFFFFF"/>
                </a:solidFill>
                <a:uFill>
                  <a:noFill/>
                </a:uFill>
                <a:hlinkClick r:id="rId12"/>
              </a:rPr>
              <a:t>puszczyk</a:t>
            </a:r>
            <a:r>
              <a:rPr lang="en-US" sz="1305">
                <a:solidFill>
                  <a:srgbClr val="FFFFFF"/>
                </a:solidFill>
              </a:rPr>
              <a:t>,  </a:t>
            </a:r>
            <a:r>
              <a:rPr lang="en-US" sz="1305">
                <a:solidFill>
                  <a:srgbClr val="FFFFFF"/>
                </a:solidFill>
                <a:uFill>
                  <a:noFill/>
                </a:uFill>
                <a:hlinkClick r:id="rId13"/>
              </a:rPr>
              <a:t>sowa uszata</a:t>
            </a:r>
            <a:r>
              <a:rPr lang="en-US" sz="1305">
                <a:solidFill>
                  <a:srgbClr val="FFFFFF"/>
                </a:solidFill>
              </a:rPr>
              <a:t>, </a:t>
            </a:r>
            <a:r>
              <a:rPr lang="en-US" sz="1305">
                <a:solidFill>
                  <a:srgbClr val="FFFFFF"/>
                </a:solidFill>
                <a:uFill>
                  <a:noFill/>
                </a:uFill>
                <a:hlinkClick r:id="rId14"/>
              </a:rPr>
              <a:t>dzięcioł czarny</a:t>
            </a:r>
            <a:r>
              <a:rPr lang="en-US" sz="1305">
                <a:solidFill>
                  <a:srgbClr val="FFFFFF"/>
                </a:solidFill>
              </a:rPr>
              <a:t>, dzikie gołębie . </a:t>
            </a:r>
            <a:r>
              <a:rPr lang="en-US" sz="1305">
                <a:solidFill>
                  <a:schemeClr val="dk1"/>
                </a:solidFill>
              </a:rPr>
              <a:t>Z </a:t>
            </a:r>
            <a:r>
              <a:rPr lang="en-US" sz="1305">
                <a:solidFill>
                  <a:schemeClr val="dk1"/>
                </a:solidFill>
                <a:uFill>
                  <a:noFill/>
                </a:uFill>
                <a:hlinkClick r:id="rId15"/>
              </a:rPr>
              <a:t>płazów</a:t>
            </a:r>
            <a:r>
              <a:rPr lang="en-US" sz="1305">
                <a:solidFill>
                  <a:schemeClr val="dk1"/>
                </a:solidFill>
              </a:rPr>
              <a:t> występują: </a:t>
            </a:r>
            <a:r>
              <a:rPr lang="en-US" sz="1305">
                <a:solidFill>
                  <a:schemeClr val="dk1"/>
                </a:solidFill>
                <a:uFill>
                  <a:noFill/>
                </a:uFill>
                <a:hlinkClick r:id="rId16"/>
              </a:rPr>
              <a:t>traszka zwyczajna</a:t>
            </a:r>
            <a:r>
              <a:rPr lang="en-US" sz="1305">
                <a:solidFill>
                  <a:schemeClr val="dk1"/>
                </a:solidFill>
              </a:rPr>
              <a:t> i </a:t>
            </a:r>
            <a:r>
              <a:rPr lang="en-US" sz="1305">
                <a:solidFill>
                  <a:schemeClr val="dk1"/>
                </a:solidFill>
                <a:uFill>
                  <a:noFill/>
                </a:uFill>
                <a:hlinkClick r:id="rId17"/>
              </a:rPr>
              <a:t>grzebieniasta</a:t>
            </a:r>
            <a:r>
              <a:rPr lang="en-US" sz="1305">
                <a:solidFill>
                  <a:schemeClr val="dk1"/>
                </a:solidFill>
              </a:rPr>
              <a:t>, </a:t>
            </a:r>
            <a:r>
              <a:rPr lang="en-US" sz="1305">
                <a:solidFill>
                  <a:schemeClr val="dk1"/>
                </a:solidFill>
                <a:uFill>
                  <a:noFill/>
                </a:uFill>
                <a:hlinkClick r:id="rId18"/>
              </a:rPr>
              <a:t>kumak nizinny</a:t>
            </a:r>
            <a:r>
              <a:rPr lang="en-US" sz="1305"/>
              <a:t> </a:t>
            </a:r>
            <a:r>
              <a:rPr lang="en-US" sz="1305">
                <a:solidFill>
                  <a:schemeClr val="dk1"/>
                </a:solidFill>
              </a:rPr>
              <a:t> i inne.</a:t>
            </a:r>
            <a:r>
              <a:rPr lang="en-US" sz="1305">
                <a:uFill>
                  <a:noFill/>
                </a:uFill>
                <a:hlinkClick r:id="rId19"/>
              </a:rPr>
              <a:t>Gady</a:t>
            </a:r>
            <a:r>
              <a:rPr lang="en-US" sz="1305"/>
              <a:t> reprezentowane są przez: </a:t>
            </a:r>
            <a:r>
              <a:rPr lang="en-US" sz="1305">
                <a:uFill>
                  <a:noFill/>
                </a:uFill>
                <a:hlinkClick r:id="rId20"/>
              </a:rPr>
              <a:t>zaskrońca zwyczajnego</a:t>
            </a:r>
            <a:r>
              <a:rPr lang="en-US" sz="1305"/>
              <a:t>, </a:t>
            </a:r>
            <a:r>
              <a:rPr lang="en-US" sz="1305">
                <a:uFill>
                  <a:noFill/>
                </a:uFill>
                <a:hlinkClick r:id="rId21"/>
              </a:rPr>
              <a:t>jaszczurkę zwinkę</a:t>
            </a:r>
            <a:r>
              <a:rPr lang="en-US" sz="1305"/>
              <a:t>, </a:t>
            </a:r>
            <a:r>
              <a:rPr lang="en-US" sz="1305">
                <a:uFill>
                  <a:noFill/>
                </a:uFill>
                <a:hlinkClick r:id="rId22"/>
              </a:rPr>
              <a:t>padalca zwyczajnego</a:t>
            </a:r>
            <a:r>
              <a:rPr lang="en-US" sz="1305"/>
              <a:t>, </a:t>
            </a:r>
            <a:r>
              <a:rPr lang="en-US" sz="1305">
                <a:uFill>
                  <a:noFill/>
                </a:uFill>
                <a:hlinkClick r:id="rId23"/>
              </a:rPr>
              <a:t>żmiję zygzakowatą</a:t>
            </a:r>
            <a:r>
              <a:rPr lang="en-US" sz="1305"/>
              <a:t>.218 gatunków zwierząt jest prawnie chronionych.</a:t>
            </a:r>
            <a:endParaRPr>
              <a:solidFill>
                <a:srgbClr val="000000"/>
              </a:solidFill>
            </a:endParaRPr>
          </a:p>
        </p:txBody>
      </p:sp>
      <p:sp>
        <p:nvSpPr>
          <p:cNvPr id="105" name="Google Shape;105;p18"/>
          <p:cNvSpPr txBox="1"/>
          <p:nvPr>
            <p:ph type="body" idx="2"/>
          </p:nvPr>
        </p:nvSpPr>
        <p:spPr>
          <a:xfrm>
            <a:off x="4832400" y="1357350"/>
            <a:ext cx="3999900" cy="31509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Clr>
                <a:schemeClr val="dk1"/>
              </a:buClr>
              <a:buSzPts val="852"/>
              <a:buFont typeface="Arial" panose="020B0604020202020204"/>
              <a:buNone/>
            </a:pPr>
            <a:endParaRPr sz="1305">
              <a:solidFill>
                <a:srgbClr val="FFFFFF"/>
              </a:solidFill>
            </a:endParaRPr>
          </a:p>
          <a:p>
            <a:pPr marL="0" lvl="0" indent="0" algn="l" rtl="0">
              <a:lnSpc>
                <a:spcPct val="105000"/>
              </a:lnSpc>
              <a:spcBef>
                <a:spcPts val="1200"/>
              </a:spcBef>
              <a:spcAft>
                <a:spcPts val="1200"/>
              </a:spcAft>
              <a:buSzPts val="852"/>
              <a:buNone/>
            </a:pPr>
            <a:endParaRPr sz="108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Nietoperze </a:t>
            </a:r>
            <a:endParaRPr lang="en-US"/>
          </a:p>
        </p:txBody>
      </p:sp>
      <p:sp>
        <p:nvSpPr>
          <p:cNvPr id="111" name="Google Shape;111;p19"/>
          <p:cNvSpPr txBox="1"/>
          <p:nvPr>
            <p:ph type="body" idx="1"/>
          </p:nvPr>
        </p:nvSpPr>
        <p:spPr>
          <a:xfrm>
            <a:off x="311700" y="1017725"/>
            <a:ext cx="39999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150" b="1">
                <a:solidFill>
                  <a:srgbClr val="FFFFFF"/>
                </a:solidFill>
              </a:rPr>
              <a:t>Nocek duży</a:t>
            </a:r>
            <a:endParaRPr sz="1150" b="1">
              <a:solidFill>
                <a:srgbClr val="FFFFFF"/>
              </a:solidFill>
            </a:endParaRPr>
          </a:p>
          <a:p>
            <a:pPr marL="0" lvl="0" indent="0" algn="l" rtl="0">
              <a:spcBef>
                <a:spcPts val="1200"/>
              </a:spcBef>
              <a:spcAft>
                <a:spcPts val="1200"/>
              </a:spcAft>
              <a:buNone/>
            </a:pPr>
            <a:r>
              <a:rPr lang="en-US" sz="1150">
                <a:solidFill>
                  <a:srgbClr val="FFFFFF"/>
                </a:solidFill>
              </a:rPr>
              <a:t>Grzbiet ciała ma barwę od szarobrunatnej (u osobników młodocianych) do brązowej (u dorosłych), spód ciała jest biały. Skrzydła mają barwę ciemnobrązową.W Polsce jest objęty </a:t>
            </a:r>
            <a:r>
              <a:rPr lang="en-US" sz="1150">
                <a:solidFill>
                  <a:srgbClr val="FFFFFF"/>
                </a:solidFill>
                <a:uFill>
                  <a:noFill/>
                </a:uFill>
                <a:hlinkClick r:id="rId2"/>
              </a:rPr>
              <a:t>ścisłą ochroną gatunkową</a:t>
            </a:r>
            <a:r>
              <a:rPr lang="en-US" sz="1150">
                <a:solidFill>
                  <a:srgbClr val="FFFFFF"/>
                </a:solidFill>
              </a:rPr>
              <a:t> oraz wymagający ochrony czynnej, dodatkowo obowiązuje zakaz fotografowania, filmowania lub obserwacji, mogących powodować  ich płoszenie lub niepokojenie.</a:t>
            </a:r>
            <a:endParaRPr sz="1500">
              <a:solidFill>
                <a:srgbClr val="FFFFFF"/>
              </a:solidFill>
            </a:endParaRPr>
          </a:p>
        </p:txBody>
      </p:sp>
      <p:sp>
        <p:nvSpPr>
          <p:cNvPr id="112" name="Google Shape;112;p19"/>
          <p:cNvSpPr txBox="1"/>
          <p:nvPr>
            <p:ph type="body" idx="2"/>
          </p:nvPr>
        </p:nvSpPr>
        <p:spPr>
          <a:xfrm>
            <a:off x="4832400" y="1032425"/>
            <a:ext cx="3999900" cy="352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100" b="1">
                <a:solidFill>
                  <a:srgbClr val="FFFFFF"/>
                </a:solidFill>
              </a:rPr>
              <a:t>Podkowiec Mały</a:t>
            </a:r>
            <a:endParaRPr sz="1100" b="1">
              <a:solidFill>
                <a:srgbClr val="FFFFFF"/>
              </a:solidFill>
            </a:endParaRPr>
          </a:p>
          <a:p>
            <a:pPr marL="0" lvl="0" indent="0" algn="l" rtl="0">
              <a:spcBef>
                <a:spcPts val="1200"/>
              </a:spcBef>
              <a:spcAft>
                <a:spcPts val="1200"/>
              </a:spcAft>
              <a:buNone/>
            </a:pPr>
            <a:r>
              <a:rPr lang="en-US" sz="1100">
                <a:solidFill>
                  <a:srgbClr val="FFFFFF"/>
                </a:solidFill>
              </a:rPr>
              <a:t> Barwa futerka jest szarobrązowa na grzbiecie, szara lub szarobiała na brzuchu. Uszy spiczaste i szerokie, skrzydła szerokie i zaokrąglone na końcach, ogon dość krótki, nie wystający poza błonę ogonową.W Polsce gatunek objęty jest ochroną ścisłą. Umieszczony w </a:t>
            </a:r>
            <a:r>
              <a:rPr lang="en-US" sz="1100">
                <a:solidFill>
                  <a:srgbClr val="FFFFFF"/>
                </a:solidFill>
                <a:uFill>
                  <a:noFill/>
                </a:uFill>
                <a:hlinkClick r:id="rId3"/>
              </a:rPr>
              <a:t>Polskiej czerwonej księdze zwierząt</a:t>
            </a:r>
            <a:r>
              <a:rPr lang="en-US" sz="1100">
                <a:solidFill>
                  <a:srgbClr val="FFFFFF"/>
                </a:solidFill>
              </a:rPr>
              <a:t> jako zagrożony wymarciem.</a:t>
            </a:r>
            <a:r>
              <a:rPr lang="en-US" sz="1100">
                <a:solidFill>
                  <a:srgbClr val="000000"/>
                </a:solidFill>
              </a:rPr>
              <a:t>.</a:t>
            </a:r>
            <a:endParaRPr sz="1100" b="1">
              <a:solidFill>
                <a:srgbClr val="000000"/>
              </a:solidFill>
            </a:endParaRPr>
          </a:p>
        </p:txBody>
      </p:sp>
      <p:pic>
        <p:nvPicPr>
          <p:cNvPr id="113" name="Google Shape;113;p19"/>
          <p:cNvPicPr preferRelativeResize="0"/>
          <p:nvPr/>
        </p:nvPicPr>
        <p:blipFill>
          <a:blip r:embed="rId4"/>
          <a:stretch>
            <a:fillRect/>
          </a:stretch>
        </p:blipFill>
        <p:spPr>
          <a:xfrm>
            <a:off x="947050" y="3221475"/>
            <a:ext cx="2210625" cy="1518750"/>
          </a:xfrm>
          <a:prstGeom prst="rect">
            <a:avLst/>
          </a:prstGeom>
          <a:noFill/>
          <a:ln>
            <a:noFill/>
          </a:ln>
        </p:spPr>
      </p:pic>
      <p:pic>
        <p:nvPicPr>
          <p:cNvPr id="114" name="Google Shape;114;p19"/>
          <p:cNvPicPr preferRelativeResize="0"/>
          <p:nvPr/>
        </p:nvPicPr>
        <p:blipFill>
          <a:blip r:embed="rId5"/>
          <a:stretch>
            <a:fillRect/>
          </a:stretch>
        </p:blipFill>
        <p:spPr>
          <a:xfrm>
            <a:off x="6043950" y="2833500"/>
            <a:ext cx="1501675" cy="200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Maczuga Herkulesa </a:t>
            </a:r>
            <a:endParaRPr lang="en-US"/>
          </a:p>
        </p:txBody>
      </p:sp>
      <p:sp>
        <p:nvSpPr>
          <p:cNvPr id="120" name="Google Shape;120;p20"/>
          <p:cNvSpPr txBox="1"/>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sp>
        <p:nvSpPr>
          <p:cNvPr id="121" name="Google Shape;121;p20"/>
          <p:cNvSpPr txBox="1"/>
          <p:nvPr>
            <p:ph type="body" idx="2"/>
          </p:nvPr>
        </p:nvSpPr>
        <p:spPr>
          <a:xfrm>
            <a:off x="4870275" y="1910325"/>
            <a:ext cx="39999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000000"/>
              </a:solidFill>
              <a:highlight>
                <a:srgbClr val="38761D"/>
              </a:highlight>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1200"/>
              </a:spcAft>
              <a:buNone/>
            </a:pPr>
            <a:r>
              <a:rPr lang="en-US" sz="1300">
                <a:solidFill>
                  <a:srgbClr val="FFFFFF"/>
                </a:solidFill>
                <a:latin typeface="Roboto" panose="02000000000000000000"/>
                <a:ea typeface="Roboto" panose="02000000000000000000"/>
                <a:cs typeface="Roboto" panose="02000000000000000000"/>
                <a:sym typeface="Roboto" panose="02000000000000000000"/>
              </a:rPr>
              <a:t>Maczuga Herkulesa to najpopularniejszy ostaniec w </a:t>
            </a:r>
            <a:r>
              <a:rPr lang="en-US" sz="1300">
                <a:solidFill>
                  <a:srgbClr val="FFFFFF"/>
                </a:solidFill>
                <a:uFill>
                  <a:noFill/>
                </a:uFill>
                <a:latin typeface="Roboto" panose="02000000000000000000"/>
                <a:ea typeface="Roboto" panose="02000000000000000000"/>
                <a:cs typeface="Roboto" panose="02000000000000000000"/>
                <a:sym typeface="Roboto" panose="02000000000000000000"/>
                <a:hlinkClick r:id="rId2"/>
              </a:rPr>
              <a:t>Ojcowskim Parku Narodowym,</a:t>
            </a:r>
            <a:r>
              <a:rPr lang="en-US" sz="1300">
                <a:solidFill>
                  <a:srgbClr val="FFFFFF"/>
                </a:solidFill>
                <a:latin typeface="Roboto" panose="02000000000000000000"/>
                <a:ea typeface="Roboto" panose="02000000000000000000"/>
                <a:cs typeface="Roboto" panose="02000000000000000000"/>
                <a:sym typeface="Roboto" panose="02000000000000000000"/>
              </a:rPr>
              <a:t> a prawdopodobnie i w całej Polsce. Wznosi się na wysokość 25 metrów i jest jednym z najważniejszych symboli nie tylko </a:t>
            </a:r>
            <a:r>
              <a:rPr lang="en-US" sz="1300">
                <a:solidFill>
                  <a:srgbClr val="FFFFFF"/>
                </a:solidFill>
                <a:uFill>
                  <a:noFill/>
                </a:uFill>
                <a:latin typeface="Roboto" panose="02000000000000000000"/>
                <a:ea typeface="Roboto" panose="02000000000000000000"/>
                <a:cs typeface="Roboto" panose="02000000000000000000"/>
                <a:sym typeface="Roboto" panose="02000000000000000000"/>
                <a:hlinkClick r:id="rId3"/>
              </a:rPr>
              <a:t>Ojcowa</a:t>
            </a:r>
            <a:r>
              <a:rPr lang="en-US" sz="1300">
                <a:solidFill>
                  <a:srgbClr val="FFFFFF"/>
                </a:solidFill>
                <a:latin typeface="Roboto" panose="02000000000000000000"/>
                <a:ea typeface="Roboto" panose="02000000000000000000"/>
                <a:cs typeface="Roboto" panose="02000000000000000000"/>
                <a:sym typeface="Roboto" panose="02000000000000000000"/>
              </a:rPr>
              <a:t>, ale całej </a:t>
            </a:r>
            <a:r>
              <a:rPr lang="en-US" sz="1300">
                <a:solidFill>
                  <a:srgbClr val="FFFFFF"/>
                </a:solidFill>
                <a:uFill>
                  <a:noFill/>
                </a:uFill>
                <a:latin typeface="Roboto" panose="02000000000000000000"/>
                <a:ea typeface="Roboto" panose="02000000000000000000"/>
                <a:cs typeface="Roboto" panose="02000000000000000000"/>
                <a:sym typeface="Roboto" panose="02000000000000000000"/>
                <a:hlinkClick r:id="rId4"/>
              </a:rPr>
              <a:t>Jury Krakowsko-Częstochowskiej</a:t>
            </a:r>
            <a:r>
              <a:rPr lang="en-US" sz="1300">
                <a:solidFill>
                  <a:srgbClr val="FFFFFF"/>
                </a:solidFill>
                <a:latin typeface="Roboto" panose="02000000000000000000"/>
                <a:ea typeface="Roboto" panose="02000000000000000000"/>
                <a:cs typeface="Roboto" panose="02000000000000000000"/>
                <a:sym typeface="Roboto" panose="02000000000000000000"/>
              </a:rPr>
              <a:t>. Maczuga Herkulesa stoi jakby do góry nogami, ustawiona tak ponoć przez samego diabła, na życzenie Twardowskiego. Ostaniec wznosi się ponad trasą nr 733, niedaleko </a:t>
            </a:r>
            <a:r>
              <a:rPr lang="en-US" sz="1300">
                <a:solidFill>
                  <a:srgbClr val="FFFFFF"/>
                </a:solidFill>
                <a:uFill>
                  <a:noFill/>
                </a:uFill>
                <a:latin typeface="Roboto" panose="02000000000000000000"/>
                <a:ea typeface="Roboto" panose="02000000000000000000"/>
                <a:cs typeface="Roboto" panose="02000000000000000000"/>
                <a:sym typeface="Roboto" panose="02000000000000000000"/>
                <a:hlinkClick r:id="rId5"/>
              </a:rPr>
              <a:t>zamku Pieskowa Skała</a:t>
            </a:r>
            <a:r>
              <a:rPr lang="en-US" sz="1300">
                <a:solidFill>
                  <a:srgbClr val="FFFFFF"/>
                </a:solidFill>
                <a:latin typeface="Roboto" panose="02000000000000000000"/>
                <a:ea typeface="Roboto" panose="02000000000000000000"/>
                <a:cs typeface="Roboto" panose="02000000000000000000"/>
                <a:sym typeface="Roboto" panose="02000000000000000000"/>
              </a:rPr>
              <a:t>, tworząc wraz z nim bardzo malowniczy obrazek.</a:t>
            </a:r>
            <a:endParaRPr sz="15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solidFill>
                  <a:srgbClr val="FFFFFF"/>
                </a:solidFill>
              </a:rPr>
              <a:t>Dziękuję z uwagę</a:t>
            </a:r>
            <a:endParaRPr>
              <a:solidFill>
                <a:srgbClr val="FFFFFF"/>
              </a:solidFill>
            </a:endParaRPr>
          </a:p>
        </p:txBody>
      </p:sp>
      <p:sp>
        <p:nvSpPr>
          <p:cNvPr id="127" name="Google Shape;127;p21"/>
          <p:cNvSpPr txBox="1"/>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200">
                <a:solidFill>
                  <a:srgbClr val="FFFFFF"/>
                </a:solidFill>
              </a:rPr>
              <a:t>Kinga Kałużna kl. VIID</a:t>
            </a:r>
            <a:endParaRPr sz="2200">
              <a:solidFill>
                <a:srgbClr val="FFFFFF"/>
              </a:solidFill>
            </a:endParaRPr>
          </a:p>
          <a:p>
            <a:pPr marL="0" lvl="0" indent="0" algn="l" rtl="0">
              <a:spcBef>
                <a:spcPts val="1200"/>
              </a:spcBef>
              <a:spcAft>
                <a:spcPts val="0"/>
              </a:spcAft>
              <a:buNone/>
            </a:pPr>
            <a:endParaRPr sz="1000">
              <a:solidFill>
                <a:srgbClr val="FFFFFF"/>
              </a:solidFill>
            </a:endParaRPr>
          </a:p>
          <a:p>
            <a:pPr marL="0" lvl="0" indent="0" algn="l" rtl="0">
              <a:spcBef>
                <a:spcPts val="1200"/>
              </a:spcBef>
              <a:spcAft>
                <a:spcPts val="0"/>
              </a:spcAft>
              <a:buNone/>
            </a:pPr>
            <a:endParaRPr sz="1000">
              <a:solidFill>
                <a:srgbClr val="FFFFFF"/>
              </a:solidFill>
            </a:endParaRPr>
          </a:p>
          <a:p>
            <a:pPr marL="0" lvl="0" indent="0" algn="l" rtl="0">
              <a:spcBef>
                <a:spcPts val="1200"/>
              </a:spcBef>
              <a:spcAft>
                <a:spcPts val="0"/>
              </a:spcAft>
              <a:buNone/>
            </a:pPr>
            <a:r>
              <a:rPr lang="en-US" sz="1000">
                <a:solidFill>
                  <a:srgbClr val="FFFFFF"/>
                </a:solidFill>
              </a:rPr>
              <a:t>Przypis do stron internetowych:                                                                                                                                                                                                                                                          </a:t>
            </a:r>
            <a:endParaRPr sz="1000">
              <a:solidFill>
                <a:srgbClr val="FFFFFF"/>
              </a:solidFill>
            </a:endParaRPr>
          </a:p>
          <a:p>
            <a:pPr marL="0" lvl="0" indent="0" algn="l" rtl="0">
              <a:spcBef>
                <a:spcPts val="1200"/>
              </a:spcBef>
              <a:spcAft>
                <a:spcPts val="0"/>
              </a:spcAft>
              <a:buNone/>
            </a:pPr>
            <a:r>
              <a:rPr lang="en-US" sz="1000">
                <a:solidFill>
                  <a:srgbClr val="FFFFFF"/>
                </a:solidFill>
              </a:rPr>
              <a:t>Oficjalna strona internetowa Ojcowskiego parku narodowego                                                                                                                                                                                    </a:t>
            </a:r>
            <a:r>
              <a:rPr lang="en-US" sz="1000">
                <a:solidFill>
                  <a:srgbClr val="FFFFFF"/>
                </a:solidFill>
              </a:rPr>
              <a:t> </a:t>
            </a:r>
            <a:r>
              <a:rPr lang="en-US" sz="1000" u="sng">
                <a:solidFill>
                  <a:schemeClr val="hlink"/>
                </a:solidFill>
                <a:latin typeface="Arial" panose="020B0604020202020204"/>
                <a:ea typeface="Arial" panose="020B0604020202020204"/>
                <a:cs typeface="Arial" panose="020B0604020202020204"/>
                <a:sym typeface="Arial" panose="020B0604020202020204"/>
                <a:hlinkClick r:id="rId2"/>
              </a:rPr>
              <a:t>Ojcowski Park Narodowy</a:t>
            </a:r>
            <a:endParaRPr sz="1000">
              <a:solidFill>
                <a:srgbClr val="FFFFFF"/>
              </a:solidFill>
            </a:endParaRPr>
          </a:p>
          <a:p>
            <a:pPr marL="0" lvl="0" indent="0" algn="l" rtl="0">
              <a:spcBef>
                <a:spcPts val="1200"/>
              </a:spcBef>
              <a:spcAft>
                <a:spcPts val="0"/>
              </a:spcAft>
              <a:buNone/>
            </a:pPr>
            <a:r>
              <a:rPr lang="en-US" sz="1000">
                <a:solidFill>
                  <a:srgbClr val="FFFFFF"/>
                </a:solidFill>
              </a:rPr>
              <a:t>Wikipedia                                                                                                                                                                                                                                                                                                      </a:t>
            </a:r>
            <a:r>
              <a:rPr lang="en-US" sz="1000" u="sng">
                <a:solidFill>
                  <a:schemeClr val="hlink"/>
                </a:solidFill>
                <a:latin typeface="Arial" panose="020B0604020202020204"/>
                <a:ea typeface="Arial" panose="020B0604020202020204"/>
                <a:cs typeface="Arial" panose="020B0604020202020204"/>
                <a:sym typeface="Arial" panose="020B0604020202020204"/>
                <a:hlinkClick r:id="rId3"/>
              </a:rPr>
              <a:t>Wikipedia, wolna encyklopedia</a:t>
            </a:r>
            <a:endParaRPr sz="1000">
              <a:solidFill>
                <a:srgbClr val="FFFFFF"/>
              </a:solidFill>
            </a:endParaRPr>
          </a:p>
          <a:p>
            <a:pPr marL="0" lvl="0" indent="0" algn="l" rtl="0">
              <a:spcBef>
                <a:spcPts val="1200"/>
              </a:spcBef>
              <a:spcAft>
                <a:spcPts val="1200"/>
              </a:spcAft>
              <a:buNone/>
            </a:pPr>
            <a:endParaRPr sz="2200">
              <a:solidFill>
                <a:srgbClr val="FFFFFF"/>
              </a:solidFill>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5094</Words>
  <Application>WPS Presentation</Application>
  <PresentationFormat/>
  <Paragraphs>66</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SimSun</vt:lpstr>
      <vt:lpstr>Wingdings</vt:lpstr>
      <vt:lpstr>Arial</vt:lpstr>
      <vt:lpstr>Playfair Display</vt:lpstr>
      <vt:lpstr>Lato</vt:lpstr>
      <vt:lpstr>Roboto</vt:lpstr>
      <vt:lpstr>Microsoft YaHei</vt:lpstr>
      <vt:lpstr>Arial Unicode MS</vt:lpstr>
      <vt:lpstr>Blue &amp; Gold</vt:lpstr>
      <vt:lpstr>   Ojcowski Park Narodowy</vt:lpstr>
      <vt:lpstr>Historia utworzenia </vt:lpstr>
      <vt:lpstr>Powstanie Ojcowskiego Parku Narodowego</vt:lpstr>
      <vt:lpstr>Jaskinie</vt:lpstr>
      <vt:lpstr>Flora </vt:lpstr>
      <vt:lpstr>Fauna</vt:lpstr>
      <vt:lpstr>Nietoperze </vt:lpstr>
      <vt:lpstr>Maczuga Herkulesa </vt:lpstr>
      <vt:lpstr>Dziękuję z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Ojcowski Park Narodowy</dc:title>
  <dc:creator/>
  <cp:lastModifiedBy>KINGA</cp:lastModifiedBy>
  <cp:revision>1</cp:revision>
  <dcterms:created xsi:type="dcterms:W3CDTF">2021-03-30T07:06:59Z</dcterms:created>
  <dcterms:modified xsi:type="dcterms:W3CDTF">2021-03-30T07:06:59Z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1045-11.2.0.10078</vt:lpwstr>
  </property>
</Properties>
</file>