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3" autoAdjust="0"/>
    <p:restoredTop sz="94660"/>
  </p:normalViewPr>
  <p:slideViewPr>
    <p:cSldViewPr>
      <p:cViewPr varScale="1">
        <p:scale>
          <a:sx n="83" d="100"/>
          <a:sy n="83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E17B-5222-46B8-B1B0-8A205B231320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30B-1D7F-44F0-A2B9-2148C5AE70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E17B-5222-46B8-B1B0-8A205B231320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30B-1D7F-44F0-A2B9-2148C5AE70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E17B-5222-46B8-B1B0-8A205B231320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30B-1D7F-44F0-A2B9-2148C5AE70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E17B-5222-46B8-B1B0-8A205B231320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30B-1D7F-44F0-A2B9-2148C5AE70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E17B-5222-46B8-B1B0-8A205B231320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30B-1D7F-44F0-A2B9-2148C5AE70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E17B-5222-46B8-B1B0-8A205B231320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30B-1D7F-44F0-A2B9-2148C5AE70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E17B-5222-46B8-B1B0-8A205B231320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30B-1D7F-44F0-A2B9-2148C5AE70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E17B-5222-46B8-B1B0-8A205B231320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30B-1D7F-44F0-A2B9-2148C5AE70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E17B-5222-46B8-B1B0-8A205B231320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30B-1D7F-44F0-A2B9-2148C5AE70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E17B-5222-46B8-B1B0-8A205B231320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30B-1D7F-44F0-A2B9-2148C5AE70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E17B-5222-46B8-B1B0-8A205B231320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9130B-1D7F-44F0-A2B9-2148C5AE70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FE17B-5222-46B8-B1B0-8A205B231320}" type="datetimeFigureOut">
              <a:rPr lang="pl-PL" smtClean="0"/>
              <a:pPr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9130B-1D7F-44F0-A2B9-2148C5AE707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Magurski_Park_Narodow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Magurski Park Narodowy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Zuzanna Krzemińska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Zabytki i atrakcje turystyczne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158" y="1428736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MPN ma wiele zabytków i miejsc wartych </a:t>
            </a:r>
          </a:p>
          <a:p>
            <a:pPr>
              <a:buNone/>
            </a:pPr>
            <a:r>
              <a:rPr lang="pl-PL" sz="1800" dirty="0" smtClean="0"/>
              <a:t>Odwiedzenia</a:t>
            </a:r>
            <a:r>
              <a:rPr lang="pl-PL" sz="1800" dirty="0" smtClean="0"/>
              <a:t>,</a:t>
            </a:r>
            <a:r>
              <a:rPr lang="pl-PL" sz="1800" dirty="0" smtClean="0"/>
              <a:t> </a:t>
            </a:r>
            <a:r>
              <a:rPr lang="pl-PL" sz="1800" dirty="0" smtClean="0"/>
              <a:t>o</a:t>
            </a:r>
            <a:r>
              <a:rPr lang="pl-PL" sz="1800" dirty="0" smtClean="0"/>
              <a:t>to </a:t>
            </a:r>
            <a:r>
              <a:rPr lang="pl-PL" sz="1800" dirty="0" smtClean="0"/>
              <a:t>niektóre z nich:</a:t>
            </a:r>
          </a:p>
          <a:p>
            <a:pPr>
              <a:buNone/>
            </a:pPr>
            <a:r>
              <a:rPr lang="pl-PL" sz="1800" dirty="0" smtClean="0"/>
              <a:t>Cerkiew św. Michała Archanioła </a:t>
            </a:r>
            <a:r>
              <a:rPr lang="pl-PL" sz="1800" dirty="0" smtClean="0"/>
              <a:t>w</a:t>
            </a:r>
          </a:p>
          <a:p>
            <a:pPr>
              <a:buNone/>
            </a:pPr>
            <a:r>
              <a:rPr lang="pl-PL" sz="1800" dirty="0" smtClean="0"/>
              <a:t>Świątkowej Wielkiej -  dawna łemkowska </a:t>
            </a:r>
          </a:p>
          <a:p>
            <a:pPr>
              <a:buNone/>
            </a:pPr>
            <a:r>
              <a:rPr lang="pl-PL" sz="1800" dirty="0" smtClean="0"/>
              <a:t>cerkiew</a:t>
            </a:r>
            <a:r>
              <a:rPr lang="pl-PL" sz="1800" dirty="0" smtClean="0"/>
              <a:t> greckokatolicka w Świątkowej</a:t>
            </a:r>
          </a:p>
          <a:p>
            <a:pPr>
              <a:buNone/>
            </a:pPr>
            <a:r>
              <a:rPr lang="pl-PL" sz="1800" dirty="0" smtClean="0"/>
              <a:t>Wielkiej z 1757. Jest to budowla</a:t>
            </a:r>
          </a:p>
          <a:p>
            <a:pPr>
              <a:buNone/>
            </a:pPr>
            <a:r>
              <a:rPr lang="pl-PL" sz="1800" dirty="0" smtClean="0"/>
              <a:t>drewniana konstrukcji zrębowej, </a:t>
            </a:r>
          </a:p>
          <a:p>
            <a:pPr>
              <a:buNone/>
            </a:pPr>
            <a:r>
              <a:rPr lang="pl-PL" sz="1800" dirty="0" smtClean="0"/>
              <a:t> orientowana, trójdzielna z zakrystią </a:t>
            </a: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od</a:t>
            </a:r>
            <a:r>
              <a:rPr lang="pl-PL" sz="1800" dirty="0" smtClean="0"/>
              <a:t> </a:t>
            </a:r>
            <a:r>
              <a:rPr lang="pl-PL" sz="1800" dirty="0" smtClean="0"/>
              <a:t>północy</a:t>
            </a:r>
            <a:r>
              <a:rPr lang="pl-PL" sz="1800" dirty="0" smtClean="0"/>
              <a:t>. 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Jezioro Klimkowskie - zbiornik zaporowy </a:t>
            </a:r>
          </a:p>
          <a:p>
            <a:pPr>
              <a:buNone/>
            </a:pPr>
            <a:r>
              <a:rPr lang="pl-PL" sz="1800" dirty="0" smtClean="0"/>
              <a:t>utworzony na rzece Ropie w 1994 </a:t>
            </a:r>
          </a:p>
          <a:p>
            <a:pPr>
              <a:buNone/>
            </a:pPr>
            <a:r>
              <a:rPr lang="pl-PL" sz="1800" dirty="0" smtClean="0"/>
              <a:t>roku w pobliżu miejscowości </a:t>
            </a:r>
          </a:p>
          <a:p>
            <a:pPr>
              <a:buNone/>
            </a:pPr>
            <a:r>
              <a:rPr lang="pl-PL" sz="1800" dirty="0" smtClean="0"/>
              <a:t>Klimkówka, Łosie i Uście Gorlickie </a:t>
            </a:r>
          </a:p>
          <a:p>
            <a:pPr>
              <a:buNone/>
            </a:pPr>
            <a:r>
              <a:rPr lang="pl-PL" sz="1800" dirty="0" smtClean="0"/>
              <a:t>w powiecie gorlickim.</a:t>
            </a:r>
          </a:p>
          <a:p>
            <a:pPr>
              <a:buNone/>
            </a:pPr>
            <a:endParaRPr lang="pl-PL" sz="1800" dirty="0"/>
          </a:p>
        </p:txBody>
      </p:sp>
      <p:pic>
        <p:nvPicPr>
          <p:cNvPr id="22532" name="Picture 4" descr="Ilustrac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714884"/>
            <a:ext cx="3000396" cy="2047092"/>
          </a:xfrm>
          <a:prstGeom prst="rect">
            <a:avLst/>
          </a:prstGeom>
          <a:noFill/>
        </p:spPr>
      </p:pic>
      <p:pic>
        <p:nvPicPr>
          <p:cNvPr id="22536" name="Picture 8" descr="Jezioro Klimkowskie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2928958" cy="1945316"/>
          </a:xfrm>
          <a:prstGeom prst="rect">
            <a:avLst/>
          </a:prstGeom>
          <a:noFill/>
        </p:spPr>
      </p:pic>
      <p:pic>
        <p:nvPicPr>
          <p:cNvPr id="22538" name="Picture 10" descr="Za rok Klimkówka będzie przyjazna dla odwiedzających ją licznych turystów.  Już ruszyły pierwsze prace | Gazeta Krakow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5214950"/>
            <a:ext cx="3441631" cy="1523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r>
              <a:rPr lang="pl-PL" dirty="0" smtClean="0"/>
              <a:t>Zabytki i atrakcje turystyczne -</a:t>
            </a:r>
            <a:r>
              <a:rPr lang="pl-PL" dirty="0" err="1" smtClean="0"/>
              <a:t>cd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642910" y="164305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pl-PL" sz="1800" dirty="0" smtClean="0"/>
              <a:t>Diabli Kamień - grupa skał stanowiących</a:t>
            </a:r>
          </a:p>
          <a:p>
            <a:pPr>
              <a:buNone/>
            </a:pPr>
            <a:r>
              <a:rPr lang="pl-PL" sz="1800" dirty="0" smtClean="0"/>
              <a:t> stanowiących pomnik przyrody, </a:t>
            </a:r>
          </a:p>
          <a:p>
            <a:pPr>
              <a:buNone/>
            </a:pPr>
            <a:r>
              <a:rPr lang="pl-PL" sz="1800" dirty="0" smtClean="0"/>
              <a:t>znajdująca się na skraju Magurskiego </a:t>
            </a:r>
          </a:p>
          <a:p>
            <a:pPr>
              <a:buNone/>
            </a:pPr>
            <a:r>
              <a:rPr lang="pl-PL" sz="1800" dirty="0" smtClean="0"/>
              <a:t>Parku Narodowego na zboczu Góry </a:t>
            </a:r>
          </a:p>
          <a:p>
            <a:pPr>
              <a:buNone/>
            </a:pPr>
            <a:r>
              <a:rPr lang="pl-PL" sz="1800" dirty="0" smtClean="0"/>
              <a:t>Kosma.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Wodospad Magurski – blisko 7 metrowej </a:t>
            </a:r>
          </a:p>
          <a:p>
            <a:pPr>
              <a:buNone/>
            </a:pPr>
            <a:r>
              <a:rPr lang="pl-PL" sz="1800" dirty="0" smtClean="0"/>
              <a:t>wysokości próg skalny. Znajduje się </a:t>
            </a:r>
          </a:p>
          <a:p>
            <a:pPr>
              <a:buNone/>
            </a:pPr>
            <a:r>
              <a:rPr lang="pl-PL" sz="1800" dirty="0" smtClean="0"/>
              <a:t>w Foluszu, leżącym na obrzeżu MPN. 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pic>
        <p:nvPicPr>
          <p:cNvPr id="23554" name="Picture 2" descr="Ilustrac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00174"/>
            <a:ext cx="3000396" cy="2250297"/>
          </a:xfrm>
          <a:prstGeom prst="rect">
            <a:avLst/>
          </a:prstGeom>
          <a:noFill/>
        </p:spPr>
      </p:pic>
      <p:pic>
        <p:nvPicPr>
          <p:cNvPr id="23556" name="Picture 4" descr="Ilustrac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71942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1434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Magurski Park Narodowy został utworzony</a:t>
            </a:r>
          </a:p>
          <a:p>
            <a:pPr>
              <a:buNone/>
            </a:pPr>
            <a:r>
              <a:rPr lang="pl-PL" sz="1800" dirty="0" smtClean="0"/>
              <a:t>1 stycznia 1995r.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Warto odwiedzić Cerkiew św. Michała Archanioła w Świątkowej Wielkiej, Jezioro Klimkowskie, Diabli </a:t>
            </a:r>
            <a:r>
              <a:rPr lang="pl-PL" sz="1800" dirty="0" smtClean="0"/>
              <a:t>Kamień </a:t>
            </a:r>
          </a:p>
          <a:p>
            <a:pPr>
              <a:buNone/>
            </a:pPr>
            <a:r>
              <a:rPr lang="pl-PL" sz="1800" dirty="0" smtClean="0"/>
              <a:t> </a:t>
            </a:r>
            <a:r>
              <a:rPr lang="pl-PL" sz="1800" dirty="0" smtClean="0"/>
              <a:t>      </a:t>
            </a:r>
            <a:r>
              <a:rPr lang="pl-PL" sz="1800" dirty="0" smtClean="0"/>
              <a:t>i Wodospad </a:t>
            </a:r>
            <a:r>
              <a:rPr lang="pl-PL" sz="1800" dirty="0" smtClean="0"/>
              <a:t>Magurski.  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28586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W parku występuje prawie 800 gatunków roślin i prawie 200 gatunków zwierząt (nie licząc owadów). Wśród roślin 59 gatunków objętych jest ochroną ścisłą, 11 częściową, a 12 wpisanych jest do Polskiej Czerwonej Księgi Roślin.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Symbol MPN: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1026" name="AutoShape 2" descr="Magurski Park Narodowy - Alpinus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Magurski Park Narodowy - Alpinus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Magurski Park Narodowy - Alpinus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2" name="Picture 8" descr="Łuk jezioro Alberta kanada góry drzewa jezioro piękna jesień krajobraz  natura płótna dekoracyjne do domu malowanie|canvas painting|nature  landscapedecorative painting - AliExpr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2857520" cy="1785950"/>
          </a:xfrm>
          <a:prstGeom prst="rect">
            <a:avLst/>
          </a:prstGeom>
          <a:noFill/>
        </p:spPr>
      </p:pic>
      <p:pic>
        <p:nvPicPr>
          <p:cNvPr id="1034" name="Picture 10" descr="ZWIERZĘTA CHRONIONE W PARKACH NARODOWYCH - wszystko o podróż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000372"/>
            <a:ext cx="2619375" cy="1743076"/>
          </a:xfrm>
          <a:prstGeom prst="rect">
            <a:avLst/>
          </a:prstGeom>
          <a:noFill/>
        </p:spPr>
      </p:pic>
      <p:pic>
        <p:nvPicPr>
          <p:cNvPr id="1036" name="Picture 12" descr="Świątkowa Wielka | Cerkwie południowo-wschodniej Pols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072074"/>
            <a:ext cx="2680300" cy="1643050"/>
          </a:xfrm>
          <a:prstGeom prst="rect">
            <a:avLst/>
          </a:prstGeom>
          <a:noFill/>
        </p:spPr>
      </p:pic>
      <p:pic>
        <p:nvPicPr>
          <p:cNvPr id="1040" name="Picture 16" descr="Magurski Park Narodowy - Siwejka | Przytulne pokoje, święty spokój, aktywny  wypoczyne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857760"/>
            <a:ext cx="2099629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714348" y="2571744"/>
            <a:ext cx="7772400" cy="1470025"/>
          </a:xfrm>
        </p:spPr>
        <p:txBody>
          <a:bodyPr/>
          <a:lstStyle/>
          <a:p>
            <a:r>
              <a:rPr lang="pl-PL" dirty="0" smtClean="0"/>
              <a:t>Dziękuję za uwagę!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572000" y="5715016"/>
            <a:ext cx="4286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Źródło informacji:</a:t>
            </a:r>
          </a:p>
          <a:p>
            <a:r>
              <a:rPr lang="pl-PL" u="sng" dirty="0" smtClean="0">
                <a:hlinkClick r:id="rId2"/>
              </a:rPr>
              <a:t>https://pl.wikipedia.org/wiki/Magurski_Park_Narodowy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Spis treści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Kiedy i gdzie powstał Magurski Park Narodowy.</a:t>
            </a:r>
          </a:p>
          <a:p>
            <a:endParaRPr lang="pl-PL" sz="2400" dirty="0" smtClean="0"/>
          </a:p>
          <a:p>
            <a:r>
              <a:rPr lang="pl-PL" sz="2400" dirty="0" smtClean="0"/>
              <a:t>Logo Magurskiego Parku Narodowego.</a:t>
            </a:r>
          </a:p>
          <a:p>
            <a:endParaRPr lang="pl-PL" sz="2400" dirty="0" smtClean="0"/>
          </a:p>
          <a:p>
            <a:r>
              <a:rPr lang="pl-PL" sz="2400" dirty="0" smtClean="0"/>
              <a:t>Co znajduje się na terenie MPN?</a:t>
            </a:r>
          </a:p>
          <a:p>
            <a:pPr>
              <a:buNone/>
            </a:pPr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pPr>
              <a:buNone/>
            </a:pPr>
            <a:endParaRPr lang="pl-PL" sz="24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Gatunki chronione </a:t>
            </a:r>
          </a:p>
          <a:p>
            <a:endParaRPr lang="pl-PL" dirty="0"/>
          </a:p>
          <a:p>
            <a:r>
              <a:rPr lang="pl-PL" dirty="0" smtClean="0"/>
              <a:t>Zabytki i atrakcje</a:t>
            </a:r>
          </a:p>
          <a:p>
            <a:endParaRPr lang="pl-PL" dirty="0"/>
          </a:p>
          <a:p>
            <a:r>
              <a:rPr lang="pl-PL" dirty="0" smtClean="0"/>
              <a:t>Podsumowanie</a:t>
            </a:r>
          </a:p>
          <a:p>
            <a:endParaRPr lang="pl-PL" dirty="0"/>
          </a:p>
        </p:txBody>
      </p:sp>
      <p:pic>
        <p:nvPicPr>
          <p:cNvPr id="12290" name="Picture 2" descr="Dolina Ciechani w Magurskim Parku Narodowy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50" y="5429264"/>
            <a:ext cx="8786906" cy="902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Magurski Park Narodowy – kiedy i gdzie powstał?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285720" y="1785926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Magurski Park Narodowy został utworzony 1 stycznia 1995r.  </a:t>
            </a:r>
            <a:r>
              <a:rPr lang="pl-PL" sz="2000" dirty="0"/>
              <a:t>Park leży na granicy </a:t>
            </a:r>
            <a:r>
              <a:rPr lang="pl-PL" sz="2000" dirty="0" smtClean="0"/>
              <a:t>województw małopolskiego</a:t>
            </a:r>
            <a:r>
              <a:rPr lang="pl-PL" sz="2000" dirty="0"/>
              <a:t> i </a:t>
            </a:r>
            <a:r>
              <a:rPr lang="pl-PL" sz="2000" dirty="0" smtClean="0"/>
              <a:t>podkarpackiego</a:t>
            </a:r>
            <a:r>
              <a:rPr lang="pl-PL" sz="2000" dirty="0"/>
              <a:t> w samym sercu Beskidu </a:t>
            </a:r>
            <a:r>
              <a:rPr lang="pl-PL" sz="2000" dirty="0" smtClean="0"/>
              <a:t>Niskiego. </a:t>
            </a:r>
          </a:p>
          <a:p>
            <a:pPr>
              <a:buNone/>
            </a:pPr>
            <a:r>
              <a:rPr lang="pl-PL" sz="2000" dirty="0" smtClean="0"/>
              <a:t>Park Narodowy pełni </a:t>
            </a:r>
            <a:r>
              <a:rPr lang="pl-PL" sz="2000" dirty="0"/>
              <a:t>kluczową rolę ekologiczną, stanowiąc pomost </a:t>
            </a:r>
            <a:r>
              <a:rPr lang="pl-PL" sz="2000" dirty="0" smtClean="0"/>
              <a:t>pomiędzy innymi  </a:t>
            </a:r>
          </a:p>
          <a:p>
            <a:pPr>
              <a:buNone/>
            </a:pPr>
            <a:r>
              <a:rPr lang="pl-PL" sz="2000" dirty="0" smtClean="0"/>
              <a:t>     </a:t>
            </a:r>
            <a:r>
              <a:rPr lang="pl-PL" sz="2000" dirty="0"/>
              <a:t> </a:t>
            </a:r>
            <a:r>
              <a:rPr lang="pl-PL" sz="2000" dirty="0" smtClean="0"/>
              <a:t>chronionymi obszarami polskich</a:t>
            </a:r>
          </a:p>
          <a:p>
            <a:pPr>
              <a:buNone/>
            </a:pPr>
            <a:r>
              <a:rPr lang="pl-PL" sz="2000" dirty="0"/>
              <a:t> </a:t>
            </a:r>
            <a:r>
              <a:rPr lang="pl-PL" sz="2000" dirty="0" smtClean="0"/>
              <a:t>    </a:t>
            </a:r>
            <a:r>
              <a:rPr lang="pl-PL" sz="2000" dirty="0"/>
              <a:t> </a:t>
            </a:r>
            <a:r>
              <a:rPr lang="pl-PL" sz="2000" dirty="0" smtClean="0"/>
              <a:t>Karpat </a:t>
            </a:r>
            <a:r>
              <a:rPr lang="pl-PL" sz="2000" dirty="0"/>
              <a:t>Zachodnich i Karpat Wschodnich</a:t>
            </a:r>
            <a:r>
              <a:rPr lang="pl-PL" sz="2000" dirty="0" smtClean="0"/>
              <a:t>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/>
              <a:t> </a:t>
            </a:r>
          </a:p>
        </p:txBody>
      </p:sp>
      <p:pic>
        <p:nvPicPr>
          <p:cNvPr id="1026" name="Picture 2" descr="Magurski Park Narodowy - Pomysły na wycieczki z dziećmi, wycieczki szkolne,  wycieczki klasowe. Wydarzenia dla dzieci. Muzea w Pols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643050"/>
            <a:ext cx="3171786" cy="2097249"/>
          </a:xfrm>
          <a:prstGeom prst="rect">
            <a:avLst/>
          </a:prstGeom>
          <a:noFill/>
        </p:spPr>
      </p:pic>
      <p:pic>
        <p:nvPicPr>
          <p:cNvPr id="1028" name="Picture 4" descr="Magurski Park Narod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00504"/>
            <a:ext cx="3214710" cy="2143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Magurski Park Narodowy – logo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4294967295"/>
          </p:nvPr>
        </p:nvSpPr>
        <p:spPr>
          <a:xfrm>
            <a:off x="357158" y="200024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Okrągły, barwny znak Magurskiego Parku Narodowego zawiera nazwę </a:t>
            </a:r>
            <a:r>
              <a:rPr lang="pl-PL" sz="2000" dirty="0" smtClean="0"/>
              <a:t>oraz </a:t>
            </a:r>
            <a:r>
              <a:rPr lang="pl-PL" sz="2000" dirty="0"/>
              <a:t>symbol </a:t>
            </a:r>
            <a:r>
              <a:rPr lang="pl-PL" sz="2000" dirty="0" smtClean="0"/>
              <a:t>parku. </a:t>
            </a:r>
            <a:r>
              <a:rPr lang="pl-PL" sz="2000" dirty="0"/>
              <a:t>Są to dwa koła </a:t>
            </a:r>
            <a:r>
              <a:rPr lang="pl-PL" sz="2000" dirty="0" smtClean="0"/>
              <a:t>obwiedzione </a:t>
            </a:r>
            <a:r>
              <a:rPr lang="pl-PL" sz="2000" dirty="0"/>
              <a:t>czarnym konturem. W kole wewnętrznym, na niebieskim tle imitującym niebo znajduje się rysunek </a:t>
            </a:r>
            <a:r>
              <a:rPr lang="pl-PL" sz="2000" dirty="0" smtClean="0"/>
              <a:t>lecącego orlika krzykliwego </a:t>
            </a:r>
            <a:r>
              <a:rPr lang="pl-PL" sz="2000" dirty="0"/>
              <a:t>w kolorze czarnym</a:t>
            </a:r>
            <a:r>
              <a:rPr lang="pl-PL" sz="2000" dirty="0" smtClean="0"/>
              <a:t>. </a:t>
            </a:r>
            <a:r>
              <a:rPr lang="pl-PL" sz="2000" dirty="0"/>
              <a:t>W dolnym łuku umieszczono rok 1995, datę utworzenia Parku.</a:t>
            </a:r>
          </a:p>
        </p:txBody>
      </p:sp>
      <p:pic>
        <p:nvPicPr>
          <p:cNvPr id="16386" name="Picture 2" descr="Plik:Logo Magurskiego Parku Narodowego.svg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14488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znajduje się na terenie MPN?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Magurski Park Narodowy chroni przede wszystkim unikatowy </a:t>
            </a: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w </a:t>
            </a:r>
            <a:r>
              <a:rPr lang="pl-PL" sz="1800" dirty="0" smtClean="0"/>
              <a:t>skali Karpat obszar przejściowy między Karpatami Zachodnimi i Karpatami Wschodnimi. Ponad 90% powierzchni parku zajmują lasy. 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Na jego terenie wyróżnić można dwa piętra roślinne:</a:t>
            </a:r>
          </a:p>
          <a:p>
            <a:pPr>
              <a:buNone/>
            </a:pPr>
            <a:r>
              <a:rPr lang="pl-PL" sz="1800" dirty="0" smtClean="0"/>
              <a:t> - piętro pogórza</a:t>
            </a:r>
          </a:p>
          <a:p>
            <a:pPr>
              <a:buNone/>
            </a:pPr>
            <a:r>
              <a:rPr lang="pl-PL" sz="1800" dirty="0" smtClean="0"/>
              <a:t> - piętro regla dolnego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/>
              <a:t>W parku występuje prawie 800 gatunków roślin i prawie 200 gatunków zwierząt (nie licząc owadów). Wśród roślin 59 gatunków objętych jest ochroną ścisłą, 11 częściową, a 12 wpisanych jest do Polskiej Czerwonej Księgi Roślin.</a:t>
            </a:r>
            <a:endParaRPr lang="pl-PL" sz="1800" dirty="0"/>
          </a:p>
        </p:txBody>
      </p:sp>
      <p:sp>
        <p:nvSpPr>
          <p:cNvPr id="1028" name="AutoShape 4" descr="Szlaki piesze - Magurski Park Narod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Szlaki piesze - Magurski Park Narod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Magurski Park Narod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4" name="Picture 10" descr="Magurski Park Narod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604476"/>
            <a:ext cx="3643338" cy="3227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Najważniejsze gatunki chronione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sz="1800" dirty="0" smtClean="0"/>
              <a:t>Rośliny</a:t>
            </a:r>
          </a:p>
          <a:p>
            <a:pPr>
              <a:buNone/>
            </a:pPr>
            <a:r>
              <a:rPr lang="pl-PL" sz="1800" dirty="0" smtClean="0"/>
              <a:t>Cebulica dwulistna - gatunek byliny </a:t>
            </a: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z </a:t>
            </a:r>
            <a:r>
              <a:rPr lang="pl-PL" sz="1800" dirty="0" smtClean="0"/>
              <a:t>rodziny </a:t>
            </a:r>
            <a:r>
              <a:rPr lang="pl-PL" sz="1800" dirty="0" err="1" smtClean="0"/>
              <a:t>szparagowatych</a:t>
            </a:r>
            <a:r>
              <a:rPr lang="pl-PL" sz="1800" dirty="0" smtClean="0"/>
              <a:t>. </a:t>
            </a:r>
          </a:p>
          <a:p>
            <a:pPr>
              <a:buNone/>
            </a:pPr>
            <a:r>
              <a:rPr lang="pl-PL" sz="1800" dirty="0" smtClean="0"/>
              <a:t>Paprotnik Brauna -kosmopolityczny gatunek rośliny </a:t>
            </a: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  <a:r>
              <a:rPr lang="pl-PL" sz="1800" dirty="0" smtClean="0"/>
              <a:t>z </a:t>
            </a:r>
            <a:r>
              <a:rPr lang="pl-PL" sz="1800" dirty="0" smtClean="0"/>
              <a:t>rodziny </a:t>
            </a:r>
            <a:r>
              <a:rPr lang="pl-PL" sz="1800" dirty="0" err="1" smtClean="0"/>
              <a:t>nerecznicowatych</a:t>
            </a:r>
            <a:r>
              <a:rPr lang="pl-PL" sz="1800" dirty="0" smtClean="0"/>
              <a:t>.</a:t>
            </a:r>
          </a:p>
          <a:p>
            <a:pPr>
              <a:buNone/>
            </a:pPr>
            <a:r>
              <a:rPr lang="pl-PL" sz="1800" dirty="0" smtClean="0"/>
              <a:t>Lilia </a:t>
            </a:r>
            <a:r>
              <a:rPr lang="pl-PL" sz="1800" dirty="0" err="1" smtClean="0"/>
              <a:t>złotogłów</a:t>
            </a:r>
            <a:r>
              <a:rPr lang="pl-PL" sz="1800" dirty="0" smtClean="0"/>
              <a:t> -  gatunek byliny </a:t>
            </a: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  <a:r>
              <a:rPr lang="pl-PL" sz="1800" dirty="0" smtClean="0"/>
              <a:t>z </a:t>
            </a:r>
            <a:r>
              <a:rPr lang="pl-PL" sz="1800" dirty="0" smtClean="0"/>
              <a:t>rodziny liliowatych.</a:t>
            </a:r>
          </a:p>
          <a:p>
            <a:pPr>
              <a:buNone/>
            </a:pPr>
            <a:r>
              <a:rPr lang="pl-PL" sz="1800" dirty="0" smtClean="0"/>
              <a:t>Zimowit jesienny - gatunek rośliny należący do rodziny </a:t>
            </a:r>
            <a:r>
              <a:rPr lang="pl-PL" sz="1800" dirty="0" err="1" smtClean="0"/>
              <a:t>zimowitowatych</a:t>
            </a:r>
            <a:r>
              <a:rPr lang="pl-PL" sz="1800" dirty="0" smtClean="0"/>
              <a:t>.</a:t>
            </a:r>
          </a:p>
          <a:p>
            <a:pPr>
              <a:buNone/>
            </a:pPr>
            <a:r>
              <a:rPr lang="pl-PL" sz="1800" dirty="0" smtClean="0"/>
              <a:t>Miesiącznica trwała -  gatunek rośliny wieloletniej należący </a:t>
            </a: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  <a:r>
              <a:rPr lang="pl-PL" sz="1800" dirty="0" smtClean="0"/>
              <a:t>do </a:t>
            </a:r>
            <a:r>
              <a:rPr lang="pl-PL" sz="1800" dirty="0" smtClean="0"/>
              <a:t>rodziny </a:t>
            </a:r>
            <a:r>
              <a:rPr lang="pl-PL" sz="1800" dirty="0" err="1" smtClean="0"/>
              <a:t>kapustowatych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pl-PL" sz="1800" dirty="0" smtClean="0"/>
              <a:t>Ssaki</a:t>
            </a:r>
          </a:p>
          <a:p>
            <a:pPr>
              <a:buNone/>
            </a:pPr>
            <a:r>
              <a:rPr lang="pl-PL" sz="1800" dirty="0" smtClean="0"/>
              <a:t>Wilk szary -  gatunek drapieżnego ssaka z rodziny psowatych.</a:t>
            </a:r>
          </a:p>
          <a:p>
            <a:pPr>
              <a:buNone/>
            </a:pPr>
            <a:r>
              <a:rPr lang="pl-PL" sz="1800" dirty="0" smtClean="0"/>
              <a:t>Piżmak amerykański - gatunek ziemno-wodnego gryzonia </a:t>
            </a: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	</a:t>
            </a:r>
            <a:r>
              <a:rPr lang="pl-PL" sz="1800" dirty="0" smtClean="0"/>
              <a:t>z </a:t>
            </a:r>
            <a:r>
              <a:rPr lang="pl-PL" sz="1800" dirty="0" smtClean="0"/>
              <a:t>podrodziny karczowników w rodzinie chomikowatych.</a:t>
            </a:r>
          </a:p>
          <a:p>
            <a:pPr>
              <a:buNone/>
            </a:pPr>
            <a:r>
              <a:rPr lang="pl-PL" sz="1800" dirty="0" smtClean="0"/>
              <a:t>Jenot azjatycki - gatunek drapieżnego ssaka należącego do rodziny psowatych.</a:t>
            </a:r>
          </a:p>
          <a:p>
            <a:pPr>
              <a:buNone/>
            </a:pPr>
            <a:r>
              <a:rPr lang="pl-PL" sz="1800" dirty="0" smtClean="0"/>
              <a:t>Nietoperze – ssaki łożyskowe z podgromady ssaków        żyworodnych.</a:t>
            </a:r>
          </a:p>
          <a:p>
            <a:pPr algn="ctr"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lustrac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2357454" cy="2076464"/>
          </a:xfrm>
          <a:prstGeom prst="rect">
            <a:avLst/>
          </a:prstGeom>
          <a:noFill/>
        </p:spPr>
      </p:pic>
      <p:pic>
        <p:nvPicPr>
          <p:cNvPr id="18438" name="Picture 6" descr="Ilustrac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2428892" cy="1821669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714348" y="4286256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Paprotnik Brauna</a:t>
            </a:r>
            <a:r>
              <a:rPr lang="pl-PL" dirty="0" smtClean="0"/>
              <a:t> 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785786" y="2214554"/>
            <a:ext cx="1353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Cebulica</a:t>
            </a:r>
            <a:r>
              <a:rPr lang="pl-PL" sz="1200" b="1" dirty="0" smtClean="0"/>
              <a:t> </a:t>
            </a:r>
            <a:r>
              <a:rPr lang="pl-PL" sz="1200" dirty="0" smtClean="0"/>
              <a:t>dwulistna</a:t>
            </a:r>
            <a:endParaRPr lang="pl-PL" sz="1200" dirty="0"/>
          </a:p>
        </p:txBody>
      </p:sp>
      <p:pic>
        <p:nvPicPr>
          <p:cNvPr id="18440" name="Picture 8" descr="Lilia złotogłów - uprawa, pielęgnacja, wymagania | Zielony Ogród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643446"/>
            <a:ext cx="2500330" cy="1785950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857224" y="6429396"/>
            <a:ext cx="1078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Lilia </a:t>
            </a:r>
            <a:r>
              <a:rPr lang="pl-PL" sz="1200" dirty="0" err="1" smtClean="0"/>
              <a:t>złotogłów</a:t>
            </a:r>
            <a:endParaRPr lang="pl-PL" sz="1200" dirty="0"/>
          </a:p>
        </p:txBody>
      </p:sp>
      <p:pic>
        <p:nvPicPr>
          <p:cNvPr id="18442" name="Picture 10" descr="Zimowit jesienny - porady Leroy Merl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42852"/>
            <a:ext cx="2357454" cy="2071702"/>
          </a:xfrm>
          <a:prstGeom prst="rect">
            <a:avLst/>
          </a:prstGeom>
          <a:noFill/>
        </p:spPr>
      </p:pic>
      <p:sp>
        <p:nvSpPr>
          <p:cNvPr id="16" name="Prostokąt 15"/>
          <p:cNvSpPr/>
          <p:nvPr/>
        </p:nvSpPr>
        <p:spPr>
          <a:xfrm>
            <a:off x="3857620" y="2214554"/>
            <a:ext cx="12423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Zimowit jesienny</a:t>
            </a:r>
            <a:endParaRPr lang="pl-PL" sz="1200" dirty="0"/>
          </a:p>
        </p:txBody>
      </p:sp>
      <p:pic>
        <p:nvPicPr>
          <p:cNvPr id="18444" name="Picture 12" descr="Miesiącznica trwała - Medianauka.p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500306"/>
            <a:ext cx="2428892" cy="1937399"/>
          </a:xfrm>
          <a:prstGeom prst="rect">
            <a:avLst/>
          </a:prstGeom>
          <a:noFill/>
        </p:spPr>
      </p:pic>
      <p:sp>
        <p:nvSpPr>
          <p:cNvPr id="19" name="Prostokąt 18"/>
          <p:cNvSpPr/>
          <p:nvPr/>
        </p:nvSpPr>
        <p:spPr>
          <a:xfrm>
            <a:off x="3786182" y="4429132"/>
            <a:ext cx="14135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Miesiącznica trwała</a:t>
            </a:r>
            <a:endParaRPr lang="pl-PL" sz="1200" dirty="0"/>
          </a:p>
        </p:txBody>
      </p:sp>
      <p:pic>
        <p:nvPicPr>
          <p:cNvPr id="18448" name="Picture 16" descr="Szary Wilk - plakat 50x40 cm - 7251740669 - oficjalne archiwum Allegr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714884"/>
            <a:ext cx="2428892" cy="1905331"/>
          </a:xfrm>
          <a:prstGeom prst="rect">
            <a:avLst/>
          </a:prstGeom>
          <a:noFill/>
        </p:spPr>
      </p:pic>
      <p:sp>
        <p:nvSpPr>
          <p:cNvPr id="21" name="Prostokąt 20"/>
          <p:cNvSpPr/>
          <p:nvPr/>
        </p:nvSpPr>
        <p:spPr>
          <a:xfrm>
            <a:off x="4071934" y="6581001"/>
            <a:ext cx="8115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Wilk szary</a:t>
            </a:r>
            <a:endParaRPr lang="pl-PL" sz="1200" dirty="0"/>
          </a:p>
        </p:txBody>
      </p:sp>
      <p:pic>
        <p:nvPicPr>
          <p:cNvPr id="18452" name="Picture 20" descr="Piżmak amerykański – opis, występowanie, hodowla domow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142852"/>
            <a:ext cx="2678925" cy="2071702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6858016" y="2214554"/>
            <a:ext cx="1449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Piżmak amerykański</a:t>
            </a:r>
            <a:endParaRPr lang="pl-PL" sz="1200" dirty="0"/>
          </a:p>
        </p:txBody>
      </p:sp>
      <p:pic>
        <p:nvPicPr>
          <p:cNvPr id="18454" name="Picture 22" descr="Jenot w Polsce - skąd przybył? Gdzie występuje? | Dzień Dobry TV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2500306"/>
            <a:ext cx="2714644" cy="1939052"/>
          </a:xfrm>
          <a:prstGeom prst="rect">
            <a:avLst/>
          </a:prstGeom>
          <a:noFill/>
        </p:spPr>
      </p:pic>
      <p:sp>
        <p:nvSpPr>
          <p:cNvPr id="26" name="Prostokąt 25"/>
          <p:cNvSpPr/>
          <p:nvPr/>
        </p:nvSpPr>
        <p:spPr>
          <a:xfrm>
            <a:off x="7000892" y="4429132"/>
            <a:ext cx="10934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Jenot azjatycki</a:t>
            </a:r>
            <a:endParaRPr lang="pl-PL" sz="1200" dirty="0"/>
          </a:p>
        </p:txBody>
      </p:sp>
      <p:pic>
        <p:nvPicPr>
          <p:cNvPr id="18456" name="Picture 24" descr="Ciekawostki o nietoperzach. Czy polskie gatunki są niebezpieczne?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714884"/>
            <a:ext cx="2773669" cy="1808971"/>
          </a:xfrm>
          <a:prstGeom prst="rect">
            <a:avLst/>
          </a:prstGeom>
          <a:noFill/>
        </p:spPr>
      </p:pic>
      <p:sp>
        <p:nvSpPr>
          <p:cNvPr id="28" name="Prostokąt 27"/>
          <p:cNvSpPr/>
          <p:nvPr/>
        </p:nvSpPr>
        <p:spPr>
          <a:xfrm>
            <a:off x="7286644" y="6500834"/>
            <a:ext cx="8713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Nietoperze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9" grpId="0"/>
      <p:bldP spid="21" grpId="0"/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Najważniejsze gatunki chronione –</a:t>
            </a:r>
            <a:r>
              <a:rPr lang="pl-PL" dirty="0" err="1" smtClean="0"/>
              <a:t>cd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dirty="0" smtClean="0"/>
              <a:t>Grzyby</a:t>
            </a:r>
          </a:p>
          <a:p>
            <a:pPr>
              <a:buNone/>
            </a:pPr>
            <a:r>
              <a:rPr lang="pl-PL" sz="1800" dirty="0" err="1" smtClean="0"/>
              <a:t>Czasznica</a:t>
            </a:r>
            <a:r>
              <a:rPr lang="pl-PL" sz="1800" dirty="0" smtClean="0"/>
              <a:t> olbrzymia  - (</a:t>
            </a:r>
            <a:r>
              <a:rPr lang="pl-PL" sz="1800" dirty="0" err="1" smtClean="0"/>
              <a:t>Purchawica</a:t>
            </a:r>
            <a:r>
              <a:rPr lang="pl-PL" sz="1800" dirty="0" smtClean="0"/>
              <a:t> olbrzymia) gatunek grzybów należący do rodziny purchawkowatych.</a:t>
            </a:r>
          </a:p>
          <a:p>
            <a:pPr>
              <a:buNone/>
            </a:pPr>
            <a:r>
              <a:rPr lang="pl-PL" sz="1800" dirty="0" smtClean="0"/>
              <a:t>Gwiazdosz potrójny i </a:t>
            </a:r>
            <a:r>
              <a:rPr lang="pl-PL" sz="1800" dirty="0" err="1" smtClean="0"/>
              <a:t>frędzelkowany</a:t>
            </a:r>
            <a:r>
              <a:rPr lang="pl-PL" sz="1800" dirty="0" smtClean="0"/>
              <a:t> -  gatunek grzybów należący </a:t>
            </a:r>
            <a:endParaRPr lang="pl-PL" sz="1800" dirty="0" smtClean="0"/>
          </a:p>
          <a:p>
            <a:pPr>
              <a:buNone/>
            </a:pPr>
            <a:r>
              <a:rPr lang="pl-PL" sz="1800" dirty="0" smtClean="0"/>
              <a:t>        do </a:t>
            </a:r>
            <a:r>
              <a:rPr lang="pl-PL" sz="1800" dirty="0" smtClean="0"/>
              <a:t>rodziny </a:t>
            </a:r>
            <a:r>
              <a:rPr lang="pl-PL" sz="1800" dirty="0" err="1" smtClean="0"/>
              <a:t>gwiazdoszowatych</a:t>
            </a:r>
            <a:r>
              <a:rPr lang="pl-PL" sz="1800" dirty="0" smtClean="0"/>
              <a:t>.</a:t>
            </a:r>
          </a:p>
          <a:p>
            <a:pPr algn="ctr">
              <a:buNone/>
            </a:pPr>
            <a:r>
              <a:rPr lang="pl-PL" sz="1800" dirty="0" smtClean="0"/>
              <a:t>Płazy</a:t>
            </a:r>
          </a:p>
          <a:p>
            <a:pPr>
              <a:buNone/>
            </a:pPr>
            <a:r>
              <a:rPr lang="pl-PL" sz="1800" dirty="0" smtClean="0"/>
              <a:t>Salamandra plamista - gatunek płaza ogoniastego z rodziny salamandrowatych.</a:t>
            </a:r>
          </a:p>
          <a:p>
            <a:pPr>
              <a:buNone/>
            </a:pPr>
            <a:r>
              <a:rPr lang="pl-PL" sz="1800" dirty="0" smtClean="0"/>
              <a:t>Ropucha zielona - pospolity gatunek płaza z rodziny ropuchowatych.</a:t>
            </a:r>
          </a:p>
          <a:p>
            <a:pPr>
              <a:buNone/>
            </a:pPr>
            <a:endParaRPr lang="pl-PL" sz="1800" dirty="0" smtClean="0"/>
          </a:p>
          <a:p>
            <a:pPr>
              <a:buNone/>
            </a:pPr>
            <a:endParaRPr lang="pl-PL" sz="18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3438" y="1428736"/>
            <a:ext cx="4038600" cy="4972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dirty="0" smtClean="0"/>
              <a:t>Gady</a:t>
            </a:r>
          </a:p>
          <a:p>
            <a:pPr>
              <a:buNone/>
            </a:pPr>
            <a:r>
              <a:rPr lang="pl-PL" sz="1800" dirty="0" smtClean="0"/>
              <a:t>Żmija zygzakowata – gatunek jadowitego   </a:t>
            </a:r>
          </a:p>
          <a:p>
            <a:pPr>
              <a:buNone/>
            </a:pPr>
            <a:r>
              <a:rPr lang="pl-PL" sz="1800" dirty="0" smtClean="0"/>
              <a:t> węża z rodziny żmijowatych.</a:t>
            </a:r>
          </a:p>
          <a:p>
            <a:pPr>
              <a:buNone/>
            </a:pPr>
            <a:r>
              <a:rPr lang="pl-PL" sz="1800" dirty="0" smtClean="0"/>
              <a:t>Padalec zwyczajny – gatunek beznogiej</a:t>
            </a:r>
          </a:p>
          <a:p>
            <a:pPr>
              <a:buNone/>
            </a:pPr>
            <a:r>
              <a:rPr lang="pl-PL" sz="1800" dirty="0" smtClean="0"/>
              <a:t> jaszczurki z rodziny </a:t>
            </a:r>
            <a:r>
              <a:rPr lang="pl-PL" sz="1800" dirty="0" err="1" smtClean="0"/>
              <a:t>padalcowatych</a:t>
            </a:r>
            <a:r>
              <a:rPr lang="pl-PL" sz="1800" dirty="0" smtClean="0"/>
              <a:t>.</a:t>
            </a:r>
          </a:p>
          <a:p>
            <a:pPr algn="ctr">
              <a:buNone/>
            </a:pPr>
            <a:r>
              <a:rPr lang="pl-PL" sz="1800" dirty="0" smtClean="0"/>
              <a:t>Ryby</a:t>
            </a:r>
          </a:p>
          <a:p>
            <a:pPr>
              <a:buNone/>
            </a:pPr>
            <a:r>
              <a:rPr lang="pl-PL" sz="1800" dirty="0" smtClean="0"/>
              <a:t>Brzanka – ryba </a:t>
            </a:r>
            <a:r>
              <a:rPr lang="pl-PL" sz="1800" dirty="0" err="1" smtClean="0"/>
              <a:t>karpiokrztałtna</a:t>
            </a:r>
            <a:r>
              <a:rPr lang="pl-PL" sz="1800" dirty="0" smtClean="0"/>
              <a:t> z rodziny </a:t>
            </a:r>
          </a:p>
          <a:p>
            <a:pPr>
              <a:buNone/>
            </a:pPr>
            <a:r>
              <a:rPr lang="pl-PL" sz="1800" dirty="0" smtClean="0"/>
              <a:t>karpiowatych.  </a:t>
            </a:r>
          </a:p>
          <a:p>
            <a:pPr>
              <a:buNone/>
            </a:pPr>
            <a:r>
              <a:rPr lang="pl-PL" sz="1800" dirty="0" smtClean="0"/>
              <a:t>Piekielnica – gatunek słodkowodnej</a:t>
            </a:r>
          </a:p>
          <a:p>
            <a:pPr>
              <a:buNone/>
            </a:pPr>
            <a:r>
              <a:rPr lang="pl-PL" sz="1800" dirty="0" smtClean="0"/>
              <a:t> ryby z rodziny karpiowatych.</a:t>
            </a:r>
          </a:p>
          <a:p>
            <a:pPr algn="ctr">
              <a:buNone/>
            </a:pPr>
            <a:r>
              <a:rPr lang="pl-PL" sz="1800" dirty="0" smtClean="0"/>
              <a:t>Owady</a:t>
            </a:r>
          </a:p>
          <a:p>
            <a:pPr>
              <a:buNone/>
            </a:pPr>
            <a:r>
              <a:rPr lang="pl-PL" sz="1800" dirty="0" smtClean="0"/>
              <a:t>Nadobnica alpejska - chrząszcz z rodziny kózkowatych.</a:t>
            </a:r>
          </a:p>
          <a:p>
            <a:pPr>
              <a:buNone/>
            </a:pP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ustrac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2286000" cy="185737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714348" y="2214554"/>
            <a:ext cx="1418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err="1" smtClean="0"/>
              <a:t>Czasznica</a:t>
            </a:r>
            <a:r>
              <a:rPr lang="pl-PL" sz="1200" dirty="0" smtClean="0"/>
              <a:t> olbrzymia</a:t>
            </a:r>
            <a:endParaRPr lang="pl-PL" sz="1200" dirty="0"/>
          </a:p>
        </p:txBody>
      </p:sp>
      <p:pic>
        <p:nvPicPr>
          <p:cNvPr id="1028" name="Picture 4" descr="Ilustrac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2286016" cy="17145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42910" y="4286256"/>
            <a:ext cx="1494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Gwiazdosz</a:t>
            </a:r>
            <a:r>
              <a:rPr lang="pl-PL" b="1" dirty="0" smtClean="0"/>
              <a:t> </a:t>
            </a:r>
            <a:r>
              <a:rPr lang="pl-PL" sz="1200" dirty="0" smtClean="0"/>
              <a:t>potrójny</a:t>
            </a:r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1030" name="Picture 6" descr="Salamandry rozpoczęły gody. Dotykanie tych płazów może być groźne dla  zdrowia - Podróż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786322"/>
            <a:ext cx="2286016" cy="1571636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642910" y="6215082"/>
            <a:ext cx="1502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Salamandra</a:t>
            </a:r>
            <a:r>
              <a:rPr lang="pl-PL" b="1" dirty="0" smtClean="0"/>
              <a:t> </a:t>
            </a:r>
            <a:r>
              <a:rPr lang="pl-PL" sz="1200" dirty="0" smtClean="0"/>
              <a:t>plamista</a:t>
            </a:r>
            <a:endParaRPr lang="pl-PL" sz="1200" dirty="0"/>
          </a:p>
        </p:txBody>
      </p:sp>
      <p:pic>
        <p:nvPicPr>
          <p:cNvPr id="1032" name="Picture 8" descr="Ilustrac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57166"/>
            <a:ext cx="2468898" cy="1785950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3929058" y="2143116"/>
            <a:ext cx="12058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Ropucha zielona</a:t>
            </a:r>
            <a:endParaRPr lang="pl-PL" sz="1200" dirty="0"/>
          </a:p>
        </p:txBody>
      </p:sp>
      <p:pic>
        <p:nvPicPr>
          <p:cNvPr id="1034" name="Picture 10" descr="Ilustracj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428868"/>
            <a:ext cx="2500330" cy="1666888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3857620" y="4071942"/>
            <a:ext cx="13430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Żmija zygzakowata</a:t>
            </a:r>
            <a:endParaRPr lang="pl-PL" sz="1200" dirty="0"/>
          </a:p>
        </p:txBody>
      </p:sp>
      <p:pic>
        <p:nvPicPr>
          <p:cNvPr id="1036" name="Picture 12" descr="Ilustracj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429132"/>
            <a:ext cx="2500330" cy="1704976"/>
          </a:xfrm>
          <a:prstGeom prst="rect">
            <a:avLst/>
          </a:prstGeom>
          <a:noFill/>
        </p:spPr>
      </p:pic>
      <p:sp>
        <p:nvSpPr>
          <p:cNvPr id="17" name="Prostokąt 16"/>
          <p:cNvSpPr/>
          <p:nvPr/>
        </p:nvSpPr>
        <p:spPr>
          <a:xfrm>
            <a:off x="3929058" y="6143644"/>
            <a:ext cx="13209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Padalec zwyczajny</a:t>
            </a:r>
            <a:endParaRPr lang="pl-PL" sz="1200" dirty="0"/>
          </a:p>
        </p:txBody>
      </p:sp>
      <p:pic>
        <p:nvPicPr>
          <p:cNvPr id="1038" name="Picture 14" descr="https://upload.wikimedia.org/wikipedia/commons/thumb/e/e1/Barbuspetenyi.png/250px-Barbuspetenyi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0169" y="357166"/>
            <a:ext cx="2480469" cy="1785950"/>
          </a:xfrm>
          <a:prstGeom prst="rect">
            <a:avLst/>
          </a:prstGeom>
          <a:noFill/>
        </p:spPr>
      </p:pic>
      <p:sp>
        <p:nvSpPr>
          <p:cNvPr id="19" name="Prostokąt 18"/>
          <p:cNvSpPr/>
          <p:nvPr/>
        </p:nvSpPr>
        <p:spPr>
          <a:xfrm>
            <a:off x="7286644" y="2143116"/>
            <a:ext cx="6748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Brzanka</a:t>
            </a:r>
            <a:endParaRPr lang="pl-PL" sz="1200" dirty="0"/>
          </a:p>
        </p:txBody>
      </p:sp>
      <p:pic>
        <p:nvPicPr>
          <p:cNvPr id="1040" name="Picture 16" descr="Ryby najczęściej mylone - Piekielnica | wiadomości wedkuje.p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2428868"/>
            <a:ext cx="2571768" cy="1643074"/>
          </a:xfrm>
          <a:prstGeom prst="rect">
            <a:avLst/>
          </a:prstGeom>
          <a:noFill/>
        </p:spPr>
      </p:pic>
      <p:sp>
        <p:nvSpPr>
          <p:cNvPr id="21" name="Prostokąt 20"/>
          <p:cNvSpPr/>
          <p:nvPr/>
        </p:nvSpPr>
        <p:spPr>
          <a:xfrm>
            <a:off x="7215206" y="4071942"/>
            <a:ext cx="8486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Piekielnica</a:t>
            </a:r>
            <a:endParaRPr lang="pl-PL" sz="1200" dirty="0"/>
          </a:p>
        </p:txBody>
      </p:sp>
      <p:pic>
        <p:nvPicPr>
          <p:cNvPr id="1042" name="Picture 18" descr="Ilustracj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86512" y="4357694"/>
            <a:ext cx="2571768" cy="1819276"/>
          </a:xfrm>
          <a:prstGeom prst="rect">
            <a:avLst/>
          </a:prstGeom>
          <a:noFill/>
        </p:spPr>
      </p:pic>
      <p:sp>
        <p:nvSpPr>
          <p:cNvPr id="24" name="Prostokąt 23"/>
          <p:cNvSpPr/>
          <p:nvPr/>
        </p:nvSpPr>
        <p:spPr>
          <a:xfrm>
            <a:off x="6929454" y="6143644"/>
            <a:ext cx="1394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Nadobnica alpejska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7" grpId="0"/>
      <p:bldP spid="21" grpId="0"/>
      <p:bldP spid="2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276</Words>
  <Application>Microsoft Office PowerPoint</Application>
  <PresentationFormat>Pokaz na ekranie (4:3)</PresentationFormat>
  <Paragraphs>154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Magurski Park Narodowy</vt:lpstr>
      <vt:lpstr>Spis treści</vt:lpstr>
      <vt:lpstr>Magurski Park Narodowy – kiedy i gdzie powstał?</vt:lpstr>
      <vt:lpstr>Magurski Park Narodowy – logo</vt:lpstr>
      <vt:lpstr>Co znajduje się na terenie MPN?</vt:lpstr>
      <vt:lpstr>Najważniejsze gatunki chronione</vt:lpstr>
      <vt:lpstr>Slajd 7</vt:lpstr>
      <vt:lpstr>Najważniejsze gatunki chronione –cd</vt:lpstr>
      <vt:lpstr>Slajd 9</vt:lpstr>
      <vt:lpstr>Zabytki i atrakcje turystyczne</vt:lpstr>
      <vt:lpstr>Zabytki i atrakcje turystyczne -cd</vt:lpstr>
      <vt:lpstr>Podsumowanie</vt:lpstr>
      <vt:lpstr>Dziękuję za uwagę!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Magurski Park Narodowy</dc:title>
  <dc:creator>User</dc:creator>
  <cp:lastModifiedBy>User</cp:lastModifiedBy>
  <cp:revision>68</cp:revision>
  <dcterms:created xsi:type="dcterms:W3CDTF">2021-03-11T13:50:21Z</dcterms:created>
  <dcterms:modified xsi:type="dcterms:W3CDTF">2021-03-28T10:23:45Z</dcterms:modified>
</cp:coreProperties>
</file>